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1"/>
  </p:sldMasterIdLst>
  <p:sldIdLst>
    <p:sldId id="256" r:id="rId2"/>
    <p:sldId id="286" r:id="rId3"/>
    <p:sldId id="289" r:id="rId4"/>
    <p:sldId id="291" r:id="rId5"/>
    <p:sldId id="290" r:id="rId6"/>
    <p:sldId id="275" r:id="rId7"/>
    <p:sldId id="287" r:id="rId8"/>
    <p:sldId id="288" r:id="rId9"/>
    <p:sldId id="292" r:id="rId10"/>
    <p:sldId id="293" r:id="rId11"/>
    <p:sldId id="29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17"/>
    <p:restoredTop sz="94696"/>
  </p:normalViewPr>
  <p:slideViewPr>
    <p:cSldViewPr snapToGrid="0" snapToObjects="1">
      <p:cViewPr varScale="1">
        <p:scale>
          <a:sx n="93" d="100"/>
          <a:sy n="93" d="100"/>
        </p:scale>
        <p:origin x="328"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GB"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2069C06D-4ED8-42C6-905D-CA84CA1B6CBF}" type="datetime2">
              <a:rPr lang="en-US" smtClean="0"/>
              <a:t>Wednesday, November 1,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Wednesday, November 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Wednesday, November 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14CB1CAA-32CD-4B55-B92A-B8F0843CACF4}" type="datetime2">
              <a:rPr lang="en-US" smtClean="0"/>
              <a:t>Wednesday, November 1,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AD8CDC4-3D19-4983-B478-82F6B8E5AB66}" type="datetime2">
              <a:rPr lang="en-US" smtClean="0"/>
              <a:t>Wednesday, November 1,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4B82477-D5D3-4181-8C11-75D0F2433A87}" type="datetime2">
              <a:rPr lang="en-US" smtClean="0"/>
              <a:t>Wednesday, November 1,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13E253B-1893-4367-8BAE-DF4BC10DC578}" type="datetime2">
              <a:rPr lang="en-US" smtClean="0"/>
              <a:t>Wednesday, November 1, 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B62300D-25B3-4603-86C9-4CB776489F00}" type="datetime2">
              <a:rPr lang="en-US" smtClean="0"/>
              <a:t>Wednesday, November 1, 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14AD9-FCC8-48B7-B85B-012A91320DFF}" type="datetime2">
              <a:rPr lang="en-US" smtClean="0"/>
              <a:t>Wednesday, November 1, 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182DC50-D5DB-4F94-B367-9876CD2C4012}" type="datetime2">
              <a:rPr lang="en-US" smtClean="0"/>
              <a:t>Wednesday, November 1,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92EB412-E790-42EA-81FE-2925D3A43D91}" type="datetime2">
              <a:rPr lang="en-US" smtClean="0"/>
              <a:t>Wednesday, November 1,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85921-A91A-409C-921C-0E0EC1E750EC}" type="datetime2">
              <a:rPr lang="en-US" smtClean="0"/>
              <a:t>Wednesday, November 1, 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Lst>
  <p:hf sldNum="0" hdr="0" ftr="0" dt="0"/>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smtClean="0">
                <a:latin typeface="Times New Roman"/>
                <a:cs typeface="Times New Roman"/>
              </a:rPr>
              <a:t>Roddy Brett</a:t>
            </a:r>
            <a:br>
              <a:rPr lang="en-US" sz="4000" b="1" dirty="0" smtClean="0">
                <a:latin typeface="Times New Roman"/>
                <a:cs typeface="Times New Roman"/>
              </a:rPr>
            </a:br>
            <a:r>
              <a:rPr lang="en-US" sz="4000" b="1" dirty="0" smtClean="0">
                <a:latin typeface="Times New Roman"/>
                <a:cs typeface="Times New Roman"/>
              </a:rPr>
              <a:t>University of St. Andrews</a:t>
            </a:r>
            <a:br>
              <a:rPr lang="en-US" sz="4000" b="1" dirty="0" smtClean="0">
                <a:latin typeface="Times New Roman"/>
                <a:cs typeface="Times New Roman"/>
              </a:rPr>
            </a:br>
            <a:r>
              <a:rPr lang="en-US" sz="4000" b="1" dirty="0" smtClean="0">
                <a:latin typeface="Times New Roman"/>
                <a:cs typeface="Times New Roman"/>
              </a:rPr>
              <a:t>October 2017</a:t>
            </a:r>
            <a:br>
              <a:rPr lang="en-US" sz="4000" b="1" dirty="0" smtClean="0">
                <a:latin typeface="Times New Roman"/>
                <a:cs typeface="Times New Roman"/>
              </a:rPr>
            </a:br>
            <a:endParaRPr lang="en-US" sz="4000" b="1" dirty="0">
              <a:latin typeface="Times New Roman"/>
              <a:cs typeface="Times New Roman"/>
            </a:endParaRPr>
          </a:p>
        </p:txBody>
      </p:sp>
      <p:sp>
        <p:nvSpPr>
          <p:cNvPr id="3" name="Subtitle 2"/>
          <p:cNvSpPr>
            <a:spLocks noGrp="1"/>
          </p:cNvSpPr>
          <p:nvPr>
            <p:ph type="subTitle" idx="1"/>
          </p:nvPr>
        </p:nvSpPr>
        <p:spPr>
          <a:xfrm>
            <a:off x="1616237" y="3798849"/>
            <a:ext cx="6172200" cy="685800"/>
          </a:xfrm>
          <a:effectLst>
            <a:outerShdw blurRad="63500" sx="102000" sy="102000" algn="ctr" rotWithShape="0">
              <a:prstClr val="black">
                <a:alpha val="40000"/>
              </a:prstClr>
            </a:outerShdw>
          </a:effectLst>
        </p:spPr>
        <p:txBody>
          <a:bodyPr>
            <a:noAutofit/>
          </a:bodyPr>
          <a:lstStyle/>
          <a:p>
            <a:r>
              <a:rPr lang="en-US" sz="3200" b="1" dirty="0" smtClean="0">
                <a:latin typeface="Times New Roman"/>
                <a:cs typeface="Times New Roman"/>
              </a:rPr>
              <a:t>Session 3: </a:t>
            </a:r>
            <a:r>
              <a:rPr lang="en-US" sz="3200" b="1" dirty="0" smtClean="0">
                <a:latin typeface="Times New Roman" charset="0"/>
                <a:ea typeface="Times New Roman" charset="0"/>
              </a:rPr>
              <a:t>Genocide</a:t>
            </a:r>
            <a:endParaRPr lang="en-GB" sz="3200" b="1" dirty="0">
              <a:latin typeface="Times New Roman"/>
              <a:cs typeface="Times New Roman"/>
            </a:endParaRPr>
          </a:p>
        </p:txBody>
      </p:sp>
    </p:spTree>
    <p:extLst>
      <p:ext uri="{BB962C8B-B14F-4D97-AF65-F5344CB8AC3E}">
        <p14:creationId xmlns:p14="http://schemas.microsoft.com/office/powerpoint/2010/main" val="1843031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GB" dirty="0">
                <a:latin typeface="Times" charset="0"/>
                <a:ea typeface="Times" charset="0"/>
                <a:cs typeface="Times" charset="0"/>
              </a:rPr>
              <a:t>Genocide is defined here as a distinctive form of political violence which is group-selective and group-destructive - perpetrated as the result of strategic policy decisions emanating from and with the direct participation of the state, that attempts to inflict maximum damage upon civilian, non-combatant populations, thus differentiating it from the logic and operational objectives of armed conflict, ‘in which the violence is directed against an opponent’s war-making capacity’ (Straus 2015: 9) Whilst killing remains a core constituent element of genocide, the objective of intentional group destruction is not solely contingent upon body count, but rather, may be achieved through the ‘imposition of the national pattern of the oppressor’  </a:t>
            </a:r>
            <a:endParaRPr lang="en-US" dirty="0">
              <a:latin typeface="Times" charset="0"/>
              <a:ea typeface="Times" charset="0"/>
              <a:cs typeface="Times" charset="0"/>
            </a:endParaRPr>
          </a:p>
          <a:p>
            <a:r>
              <a:rPr lang="en-GB" dirty="0">
                <a:latin typeface="Times" charset="0"/>
                <a:ea typeface="Times" charset="0"/>
                <a:cs typeface="Times" charset="0"/>
              </a:rPr>
              <a:t>It is ‘future-oriented, anticipatory violence’ that seeks to sculpt a future in which a specific social category is absent from the imagined community and founding narrative (Straus 2015: 54).</a:t>
            </a:r>
            <a:endParaRPr lang="en-US" dirty="0">
              <a:latin typeface="Times" charset="0"/>
              <a:ea typeface="Times" charset="0"/>
              <a:cs typeface="Times" charset="0"/>
            </a:endParaRPr>
          </a:p>
          <a:p>
            <a:endParaRPr lang="en-US" dirty="0"/>
          </a:p>
        </p:txBody>
      </p:sp>
    </p:spTree>
    <p:extLst>
      <p:ext uri="{BB962C8B-B14F-4D97-AF65-F5344CB8AC3E}">
        <p14:creationId xmlns:p14="http://schemas.microsoft.com/office/powerpoint/2010/main" val="867460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GB" i="1" dirty="0">
                <a:latin typeface="Times" charset="0"/>
                <a:ea typeface="Times" charset="0"/>
                <a:cs typeface="Times" charset="0"/>
              </a:rPr>
              <a:t>In contexts of threat and vulnerability, genocide emerges ‘as a radical solution to the perception of un unacceptable, indeed intolerable, historical circumstance’ (2005: 7). </a:t>
            </a:r>
            <a:endParaRPr lang="en-GB" i="1" dirty="0" smtClean="0">
              <a:latin typeface="Times" charset="0"/>
              <a:ea typeface="Times" charset="0"/>
              <a:cs typeface="Times" charset="0"/>
            </a:endParaRPr>
          </a:p>
          <a:p>
            <a:r>
              <a:rPr lang="en-GB" i="1" u="sng" dirty="0" smtClean="0">
                <a:latin typeface="Times" charset="0"/>
                <a:ea typeface="Times" charset="0"/>
                <a:cs typeface="Times" charset="0"/>
              </a:rPr>
              <a:t>Genocide </a:t>
            </a:r>
            <a:r>
              <a:rPr lang="en-GB" i="1" u="sng" dirty="0">
                <a:latin typeface="Times" charset="0"/>
                <a:ea typeface="Times" charset="0"/>
                <a:cs typeface="Times" charset="0"/>
              </a:rPr>
              <a:t>is contingent</a:t>
            </a:r>
            <a:endParaRPr lang="en-US" dirty="0">
              <a:latin typeface="Times" charset="0"/>
              <a:ea typeface="Times" charset="0"/>
              <a:cs typeface="Times" charset="0"/>
            </a:endParaRPr>
          </a:p>
          <a:p>
            <a:pPr lvl="0"/>
            <a:r>
              <a:rPr lang="en-GB" dirty="0">
                <a:latin typeface="Times" charset="0"/>
                <a:ea typeface="Times" charset="0"/>
                <a:cs typeface="Times" charset="0"/>
              </a:rPr>
              <a:t>targeted population needs to be perceived by the state as threatening to it</a:t>
            </a:r>
            <a:endParaRPr lang="en-US" dirty="0">
              <a:latin typeface="Times" charset="0"/>
              <a:ea typeface="Times" charset="0"/>
              <a:cs typeface="Times" charset="0"/>
            </a:endParaRPr>
          </a:p>
          <a:p>
            <a:pPr lvl="0"/>
            <a:r>
              <a:rPr lang="en-GB" dirty="0">
                <a:latin typeface="Times" charset="0"/>
                <a:ea typeface="Times" charset="0"/>
                <a:cs typeface="Times" charset="0"/>
              </a:rPr>
              <a:t>targeted population must be ‘</a:t>
            </a:r>
            <a:r>
              <a:rPr lang="en-GB" i="1" dirty="0">
                <a:latin typeface="Times" charset="0"/>
                <a:ea typeface="Times" charset="0"/>
                <a:cs typeface="Times" charset="0"/>
              </a:rPr>
              <a:t>vulnerable</a:t>
            </a:r>
            <a:r>
              <a:rPr lang="en-GB" dirty="0">
                <a:latin typeface="Times" charset="0"/>
                <a:ea typeface="Times" charset="0"/>
                <a:cs typeface="Times" charset="0"/>
              </a:rPr>
              <a:t> to mass murder’</a:t>
            </a:r>
            <a:endParaRPr lang="en-US" dirty="0">
              <a:latin typeface="Times" charset="0"/>
              <a:ea typeface="Times" charset="0"/>
              <a:cs typeface="Times" charset="0"/>
            </a:endParaRPr>
          </a:p>
          <a:p>
            <a:pPr lvl="0"/>
            <a:r>
              <a:rPr lang="en-GB" dirty="0">
                <a:latin typeface="Times" charset="0"/>
                <a:ea typeface="Times" charset="0"/>
                <a:cs typeface="Times" charset="0"/>
              </a:rPr>
              <a:t>the potential perpetrators must experience or perceive a degree of vulnerability to generate their ‘real or fantasised images’ of a threatening civilian population (2005: 4; 14-15)</a:t>
            </a:r>
            <a:endParaRPr lang="en-US" dirty="0">
              <a:latin typeface="Times" charset="0"/>
              <a:ea typeface="Times" charset="0"/>
              <a:cs typeface="Times" charset="0"/>
            </a:endParaRPr>
          </a:p>
          <a:p>
            <a:pPr lvl="0"/>
            <a:r>
              <a:rPr lang="en-GB" dirty="0" err="1">
                <a:latin typeface="Times" charset="0"/>
                <a:ea typeface="Times" charset="0"/>
                <a:cs typeface="Times" charset="0"/>
              </a:rPr>
              <a:t>Midlarsky</a:t>
            </a:r>
            <a:r>
              <a:rPr lang="en-GB" dirty="0">
                <a:latin typeface="Times" charset="0"/>
                <a:ea typeface="Times" charset="0"/>
                <a:cs typeface="Times" charset="0"/>
              </a:rPr>
              <a:t> - ‘Any process that simultaneously increases both threat to the state and its vulnerability, as well as vulnerability of a targeted civilian population, also increases the probability of </a:t>
            </a:r>
            <a:r>
              <a:rPr lang="en-GB">
                <a:latin typeface="Times" charset="0"/>
                <a:ea typeface="Times" charset="0"/>
                <a:cs typeface="Times" charset="0"/>
              </a:rPr>
              <a:t>genocide</a:t>
            </a:r>
            <a:r>
              <a:rPr lang="en-GB" smtClean="0">
                <a:latin typeface="Times" charset="0"/>
                <a:ea typeface="Times" charset="0"/>
                <a:cs typeface="Times" charset="0"/>
              </a:rPr>
              <a:t>’</a:t>
            </a:r>
            <a:endParaRPr lang="en-US" dirty="0">
              <a:latin typeface="Times" charset="0"/>
              <a:ea typeface="Times" charset="0"/>
              <a:cs typeface="Times" charset="0"/>
            </a:endParaRPr>
          </a:p>
          <a:p>
            <a:endParaRPr lang="en-US" dirty="0"/>
          </a:p>
        </p:txBody>
      </p:sp>
    </p:spTree>
    <p:extLst>
      <p:ext uri="{BB962C8B-B14F-4D97-AF65-F5344CB8AC3E}">
        <p14:creationId xmlns:p14="http://schemas.microsoft.com/office/powerpoint/2010/main" val="1740306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charset="0"/>
                <a:ea typeface="Times" charset="0"/>
                <a:cs typeface="Times" charset="0"/>
              </a:rPr>
              <a:t>(</a:t>
            </a:r>
            <a:r>
              <a:rPr lang="en-US" dirty="0" err="1" smtClean="0">
                <a:latin typeface="Times" charset="0"/>
                <a:ea typeface="Times" charset="0"/>
                <a:cs typeface="Times" charset="0"/>
              </a:rPr>
              <a:t>i</a:t>
            </a:r>
            <a:r>
              <a:rPr lang="en-US" dirty="0" smtClean="0">
                <a:latin typeface="Times" charset="0"/>
                <a:ea typeface="Times" charset="0"/>
                <a:cs typeface="Times" charset="0"/>
              </a:rPr>
              <a:t>) Defining </a:t>
            </a:r>
            <a:r>
              <a:rPr lang="en-US" dirty="0" smtClean="0">
                <a:latin typeface="Times" charset="0"/>
                <a:ea typeface="Times" charset="0"/>
                <a:cs typeface="Times" charset="0"/>
              </a:rPr>
              <a:t>Genocide</a:t>
            </a:r>
            <a:endParaRPr lang="en-US" dirty="0" smtClean="0">
              <a:latin typeface="Times" charset="0"/>
              <a:ea typeface="Times" charset="0"/>
              <a:cs typeface="Times" charset="0"/>
            </a:endParaRPr>
          </a:p>
          <a:p>
            <a:r>
              <a:rPr lang="en-US" dirty="0" smtClean="0">
                <a:latin typeface="Times" charset="0"/>
                <a:ea typeface="Times" charset="0"/>
                <a:cs typeface="Times" charset="0"/>
              </a:rPr>
              <a:t>(ii) Factors Driving </a:t>
            </a:r>
            <a:r>
              <a:rPr lang="en-US" dirty="0" smtClean="0">
                <a:latin typeface="Times" charset="0"/>
                <a:ea typeface="Times" charset="0"/>
                <a:cs typeface="Times" charset="0"/>
              </a:rPr>
              <a:t>Genocide</a:t>
            </a:r>
            <a:endParaRPr lang="en-US" dirty="0" smtClean="0">
              <a:latin typeface="Times" charset="0"/>
              <a:ea typeface="Times" charset="0"/>
              <a:cs typeface="Times" charset="0"/>
            </a:endParaRPr>
          </a:p>
          <a:p>
            <a:r>
              <a:rPr lang="en-US" dirty="0" smtClean="0">
                <a:latin typeface="Times" charset="0"/>
                <a:ea typeface="Times" charset="0"/>
                <a:cs typeface="Times" charset="0"/>
              </a:rPr>
              <a:t>(iii) </a:t>
            </a:r>
            <a:r>
              <a:rPr lang="en-US" dirty="0" smtClean="0">
                <a:latin typeface="Times" charset="0"/>
                <a:ea typeface="Times" charset="0"/>
                <a:cs typeface="Times" charset="0"/>
              </a:rPr>
              <a:t>Case Study: Guatemala</a:t>
            </a:r>
            <a:endParaRPr lang="en-US" dirty="0">
              <a:latin typeface="Times" charset="0"/>
              <a:ea typeface="Times" charset="0"/>
              <a:cs typeface="Times" charset="0"/>
            </a:endParaRPr>
          </a:p>
        </p:txBody>
      </p:sp>
    </p:spTree>
    <p:extLst>
      <p:ext uri="{BB962C8B-B14F-4D97-AF65-F5344CB8AC3E}">
        <p14:creationId xmlns:p14="http://schemas.microsoft.com/office/powerpoint/2010/main" val="668056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charset="0"/>
                <a:ea typeface="Times" charset="0"/>
                <a:cs typeface="Times" charset="0"/>
              </a:rPr>
              <a:t>Political Evil (</a:t>
            </a:r>
            <a:r>
              <a:rPr lang="en-US" b="1" dirty="0" err="1" smtClean="0">
                <a:latin typeface="Times" charset="0"/>
                <a:ea typeface="Times" charset="0"/>
                <a:cs typeface="Times" charset="0"/>
              </a:rPr>
              <a:t>Woolfe</a:t>
            </a:r>
            <a:r>
              <a:rPr lang="en-US" b="1" dirty="0" smtClean="0">
                <a:latin typeface="Times" charset="0"/>
                <a:ea typeface="Times" charset="0"/>
                <a:cs typeface="Times" charset="0"/>
              </a:rPr>
              <a:t>)</a:t>
            </a:r>
            <a:endParaRPr lang="en-US" b="1" dirty="0">
              <a:latin typeface="Times" charset="0"/>
              <a:ea typeface="Times" charset="0"/>
              <a:cs typeface="Times" charset="0"/>
            </a:endParaRPr>
          </a:p>
        </p:txBody>
      </p:sp>
      <p:sp>
        <p:nvSpPr>
          <p:cNvPr id="3" name="Content Placeholder 2"/>
          <p:cNvSpPr>
            <a:spLocks noGrp="1"/>
          </p:cNvSpPr>
          <p:nvPr>
            <p:ph idx="1"/>
          </p:nvPr>
        </p:nvSpPr>
        <p:spPr/>
        <p:txBody>
          <a:bodyPr>
            <a:normAutofit/>
          </a:bodyPr>
          <a:lstStyle/>
          <a:p>
            <a:r>
              <a:rPr lang="en-US" dirty="0" smtClean="0">
                <a:latin typeface="Times" charset="0"/>
                <a:ea typeface="Times" charset="0"/>
                <a:cs typeface="Times" charset="0"/>
              </a:rPr>
              <a:t>‘</a:t>
            </a:r>
            <a:r>
              <a:rPr lang="en-US" dirty="0">
                <a:latin typeface="Times" charset="0"/>
                <a:ea typeface="Times" charset="0"/>
                <a:cs typeface="Times" charset="0"/>
              </a:rPr>
              <a:t>the </a:t>
            </a:r>
            <a:r>
              <a:rPr lang="en-US" dirty="0" err="1">
                <a:latin typeface="Times" charset="0"/>
                <a:ea typeface="Times" charset="0"/>
                <a:cs typeface="Times" charset="0"/>
              </a:rPr>
              <a:t>wilful</a:t>
            </a:r>
            <a:r>
              <a:rPr lang="en-US" dirty="0">
                <a:latin typeface="Times" charset="0"/>
                <a:ea typeface="Times" charset="0"/>
                <a:cs typeface="Times" charset="0"/>
              </a:rPr>
              <a:t>, malevolent </a:t>
            </a:r>
            <a:r>
              <a:rPr lang="en-US" dirty="0" smtClean="0">
                <a:latin typeface="Times" charset="0"/>
                <a:ea typeface="Times" charset="0"/>
                <a:cs typeface="Times" charset="0"/>
              </a:rPr>
              <a:t>and gratuitous </a:t>
            </a:r>
            <a:r>
              <a:rPr lang="en-US" dirty="0">
                <a:latin typeface="Times" charset="0"/>
                <a:ea typeface="Times" charset="0"/>
                <a:cs typeface="Times" charset="0"/>
              </a:rPr>
              <a:t>death, destruction and suffering </a:t>
            </a:r>
            <a:r>
              <a:rPr lang="en-US" dirty="0" smtClean="0">
                <a:latin typeface="Times" charset="0"/>
                <a:ea typeface="Times" charset="0"/>
                <a:cs typeface="Times" charset="0"/>
              </a:rPr>
              <a:t>inflicted </a:t>
            </a:r>
            <a:r>
              <a:rPr lang="en-US" dirty="0">
                <a:latin typeface="Times" charset="0"/>
                <a:ea typeface="Times" charset="0"/>
                <a:cs typeface="Times" charset="0"/>
              </a:rPr>
              <a:t>upon innocent </a:t>
            </a:r>
            <a:r>
              <a:rPr lang="en-US" dirty="0" smtClean="0">
                <a:latin typeface="Times" charset="0"/>
                <a:ea typeface="Times" charset="0"/>
                <a:cs typeface="Times" charset="0"/>
              </a:rPr>
              <a:t>people by </a:t>
            </a:r>
            <a:r>
              <a:rPr lang="en-US" dirty="0">
                <a:latin typeface="Times" charset="0"/>
                <a:ea typeface="Times" charset="0"/>
                <a:cs typeface="Times" charset="0"/>
              </a:rPr>
              <a:t>the leaders of movements and states in their strategic efforts to </a:t>
            </a:r>
            <a:r>
              <a:rPr lang="en-US" dirty="0" smtClean="0">
                <a:latin typeface="Times" charset="0"/>
                <a:ea typeface="Times" charset="0"/>
                <a:cs typeface="Times" charset="0"/>
              </a:rPr>
              <a:t>achieve realizable </a:t>
            </a:r>
            <a:r>
              <a:rPr lang="en-US" dirty="0">
                <a:latin typeface="Times" charset="0"/>
                <a:ea typeface="Times" charset="0"/>
                <a:cs typeface="Times" charset="0"/>
              </a:rPr>
              <a:t>objectives’</a:t>
            </a:r>
            <a:endParaRPr lang="en-US" dirty="0">
              <a:latin typeface="Times" charset="0"/>
              <a:ea typeface="Times" charset="0"/>
              <a:cs typeface="Times" charset="0"/>
            </a:endParaRPr>
          </a:p>
        </p:txBody>
      </p:sp>
    </p:spTree>
    <p:extLst>
      <p:ext uri="{BB962C8B-B14F-4D97-AF65-F5344CB8AC3E}">
        <p14:creationId xmlns:p14="http://schemas.microsoft.com/office/powerpoint/2010/main" val="84691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400" b="1" dirty="0">
                <a:latin typeface="Times" charset="0"/>
                <a:ea typeface="Times" charset="0"/>
                <a:cs typeface="Times" charset="0"/>
              </a:rPr>
              <a:t>Why do individuals participate in atrocities?</a:t>
            </a:r>
            <a:r>
              <a:rPr lang="en-GB" sz="4400" dirty="0">
                <a:latin typeface="Times" charset="0"/>
                <a:ea typeface="Times" charset="0"/>
                <a:cs typeface="Times" charset="0"/>
              </a:rPr>
              <a:t> </a:t>
            </a:r>
            <a:r>
              <a:rPr lang="en-US" dirty="0">
                <a:latin typeface="Times" charset="0"/>
                <a:ea typeface="Times" charset="0"/>
                <a:cs typeface="Times" charset="0"/>
              </a:rPr>
              <a:t/>
            </a:r>
            <a:br>
              <a:rPr lang="en-US" dirty="0">
                <a:latin typeface="Times" charset="0"/>
                <a:ea typeface="Times" charset="0"/>
                <a:cs typeface="Times" charset="0"/>
              </a:rPr>
            </a:br>
            <a:endParaRPr lang="en-US" dirty="0"/>
          </a:p>
        </p:txBody>
      </p:sp>
      <p:sp>
        <p:nvSpPr>
          <p:cNvPr id="3" name="Content Placeholder 2"/>
          <p:cNvSpPr>
            <a:spLocks noGrp="1"/>
          </p:cNvSpPr>
          <p:nvPr>
            <p:ph idx="1"/>
          </p:nvPr>
        </p:nvSpPr>
        <p:spPr/>
        <p:txBody>
          <a:bodyPr>
            <a:normAutofit/>
          </a:bodyPr>
          <a:lstStyle/>
          <a:p>
            <a:r>
              <a:rPr lang="en-GB" dirty="0" smtClean="0">
                <a:latin typeface="Times" charset="0"/>
                <a:ea typeface="Times" charset="0"/>
                <a:cs typeface="Times" charset="0"/>
              </a:rPr>
              <a:t>intergroup </a:t>
            </a:r>
            <a:r>
              <a:rPr lang="en-GB" dirty="0">
                <a:latin typeface="Times" charset="0"/>
                <a:ea typeface="Times" charset="0"/>
                <a:cs typeface="Times" charset="0"/>
              </a:rPr>
              <a:t>antagonism; frustration-aggression; obedience; opportunism; careerism; coercion; fear; personal connections; cultural frameworks of meaning; psychological disposition (Waller 2007: 135-141; Straus 2015) (multiple motivations)</a:t>
            </a:r>
            <a:r>
              <a:rPr lang="en-US" dirty="0">
                <a:latin typeface="Times" charset="0"/>
                <a:ea typeface="Times" charset="0"/>
                <a:cs typeface="Times" charset="0"/>
              </a:rPr>
              <a:t> </a:t>
            </a:r>
          </a:p>
        </p:txBody>
      </p:sp>
    </p:spTree>
    <p:extLst>
      <p:ext uri="{BB962C8B-B14F-4D97-AF65-F5344CB8AC3E}">
        <p14:creationId xmlns:p14="http://schemas.microsoft.com/office/powerpoint/2010/main" val="87073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charset="0"/>
                <a:ea typeface="Times" charset="0"/>
                <a:cs typeface="Times" charset="0"/>
              </a:rPr>
              <a:t> ‘Atrocity-justifying ideologies’</a:t>
            </a:r>
          </a:p>
        </p:txBody>
      </p:sp>
      <p:sp>
        <p:nvSpPr>
          <p:cNvPr id="3" name="Content Placeholder 2"/>
          <p:cNvSpPr>
            <a:spLocks noGrp="1"/>
          </p:cNvSpPr>
          <p:nvPr>
            <p:ph idx="1"/>
          </p:nvPr>
        </p:nvSpPr>
        <p:spPr/>
        <p:txBody>
          <a:bodyPr>
            <a:normAutofit fontScale="55000" lnSpcReduction="20000"/>
          </a:bodyPr>
          <a:lstStyle/>
          <a:p>
            <a:r>
              <a:rPr lang="en-GB" dirty="0" smtClean="0">
                <a:latin typeface="Times" charset="0"/>
                <a:ea typeface="Times" charset="0"/>
                <a:cs typeface="Times" charset="0"/>
              </a:rPr>
              <a:t>How are v</a:t>
            </a:r>
            <a:r>
              <a:rPr lang="de-DE" dirty="0" err="1" smtClean="0">
                <a:latin typeface="Times" charset="0"/>
                <a:ea typeface="Times" charset="0"/>
                <a:cs typeface="Times" charset="0"/>
              </a:rPr>
              <a:t>ictims</a:t>
            </a:r>
            <a:r>
              <a:rPr lang="de-DE" dirty="0" smtClean="0">
                <a:latin typeface="Times" charset="0"/>
                <a:ea typeface="Times" charset="0"/>
                <a:cs typeface="Times" charset="0"/>
              </a:rPr>
              <a:t> </a:t>
            </a:r>
            <a:r>
              <a:rPr lang="de-DE" dirty="0" err="1" smtClean="0">
                <a:latin typeface="Times" charset="0"/>
                <a:ea typeface="Times" charset="0"/>
                <a:cs typeface="Times" charset="0"/>
              </a:rPr>
              <a:t>represented</a:t>
            </a:r>
            <a:r>
              <a:rPr lang="de-DE" dirty="0" smtClean="0">
                <a:latin typeface="Times" charset="0"/>
                <a:ea typeface="Times" charset="0"/>
                <a:cs typeface="Times" charset="0"/>
              </a:rPr>
              <a:t> </a:t>
            </a:r>
            <a:r>
              <a:rPr lang="de-DE" dirty="0" err="1" smtClean="0">
                <a:latin typeface="Times" charset="0"/>
                <a:ea typeface="Times" charset="0"/>
                <a:cs typeface="Times" charset="0"/>
              </a:rPr>
              <a:t>by</a:t>
            </a:r>
            <a:r>
              <a:rPr lang="de-DE" dirty="0" smtClean="0">
                <a:latin typeface="Times" charset="0"/>
                <a:ea typeface="Times" charset="0"/>
                <a:cs typeface="Times" charset="0"/>
              </a:rPr>
              <a:t> </a:t>
            </a:r>
            <a:r>
              <a:rPr lang="de-DE" dirty="0" err="1">
                <a:latin typeface="Times" charset="0"/>
                <a:ea typeface="Times" charset="0"/>
                <a:cs typeface="Times" charset="0"/>
              </a:rPr>
              <a:t>perpetrators</a:t>
            </a:r>
            <a:r>
              <a:rPr lang="de-DE" dirty="0">
                <a:latin typeface="Times" charset="0"/>
                <a:ea typeface="Times" charset="0"/>
                <a:cs typeface="Times" charset="0"/>
              </a:rPr>
              <a:t>, in </a:t>
            </a:r>
            <a:r>
              <a:rPr lang="de-DE" dirty="0" err="1">
                <a:latin typeface="Times" charset="0"/>
                <a:ea typeface="Times" charset="0"/>
                <a:cs typeface="Times" charset="0"/>
              </a:rPr>
              <a:t>contexts</a:t>
            </a:r>
            <a:r>
              <a:rPr lang="de-DE" dirty="0">
                <a:latin typeface="Times" charset="0"/>
                <a:ea typeface="Times" charset="0"/>
                <a:cs typeface="Times" charset="0"/>
              </a:rPr>
              <a:t> </a:t>
            </a:r>
            <a:r>
              <a:rPr lang="de-DE" dirty="0" err="1">
                <a:latin typeface="Times" charset="0"/>
                <a:ea typeface="Times" charset="0"/>
                <a:cs typeface="Times" charset="0"/>
              </a:rPr>
              <a:t>of</a:t>
            </a:r>
            <a:r>
              <a:rPr lang="de-DE" dirty="0">
                <a:latin typeface="Times" charset="0"/>
                <a:ea typeface="Times" charset="0"/>
                <a:cs typeface="Times" charset="0"/>
              </a:rPr>
              <a:t> </a:t>
            </a:r>
            <a:r>
              <a:rPr lang="de-DE" dirty="0" err="1">
                <a:latin typeface="Times" charset="0"/>
                <a:ea typeface="Times" charset="0"/>
                <a:cs typeface="Times" charset="0"/>
              </a:rPr>
              <a:t>mass</a:t>
            </a:r>
            <a:r>
              <a:rPr lang="de-DE" dirty="0">
                <a:latin typeface="Times" charset="0"/>
                <a:ea typeface="Times" charset="0"/>
                <a:cs typeface="Times" charset="0"/>
              </a:rPr>
              <a:t> </a:t>
            </a:r>
            <a:r>
              <a:rPr lang="de-DE" dirty="0" err="1">
                <a:latin typeface="Times" charset="0"/>
                <a:ea typeface="Times" charset="0"/>
                <a:cs typeface="Times" charset="0"/>
              </a:rPr>
              <a:t>atrocity</a:t>
            </a:r>
            <a:r>
              <a:rPr lang="de-DE" dirty="0">
                <a:latin typeface="Times" charset="0"/>
                <a:ea typeface="Times" charset="0"/>
                <a:cs typeface="Times" charset="0"/>
              </a:rPr>
              <a:t> </a:t>
            </a:r>
            <a:endParaRPr lang="de-DE" dirty="0" smtClean="0">
              <a:latin typeface="Times" charset="0"/>
              <a:ea typeface="Times" charset="0"/>
              <a:cs typeface="Times" charset="0"/>
            </a:endParaRPr>
          </a:p>
          <a:p>
            <a:r>
              <a:rPr lang="de-DE" dirty="0" err="1" smtClean="0">
                <a:latin typeface="Times" charset="0"/>
                <a:ea typeface="Times" charset="0"/>
                <a:cs typeface="Times" charset="0"/>
              </a:rPr>
              <a:t>How</a:t>
            </a:r>
            <a:r>
              <a:rPr lang="de-DE" dirty="0" smtClean="0">
                <a:latin typeface="Times" charset="0"/>
                <a:ea typeface="Times" charset="0"/>
                <a:cs typeface="Times" charset="0"/>
              </a:rPr>
              <a:t> do narratives </a:t>
            </a:r>
            <a:r>
              <a:rPr lang="de-DE" dirty="0" err="1">
                <a:latin typeface="Times" charset="0"/>
                <a:ea typeface="Times" charset="0"/>
                <a:cs typeface="Times" charset="0"/>
              </a:rPr>
              <a:t>and</a:t>
            </a:r>
            <a:r>
              <a:rPr lang="de-DE" dirty="0">
                <a:latin typeface="Times" charset="0"/>
                <a:ea typeface="Times" charset="0"/>
                <a:cs typeface="Times" charset="0"/>
              </a:rPr>
              <a:t> </a:t>
            </a:r>
            <a:r>
              <a:rPr lang="de-DE" dirty="0" err="1" smtClean="0">
                <a:latin typeface="Times" charset="0"/>
                <a:ea typeface="Times" charset="0"/>
                <a:cs typeface="Times" charset="0"/>
              </a:rPr>
              <a:t>discourses</a:t>
            </a:r>
            <a:r>
              <a:rPr lang="de-DE" dirty="0">
                <a:latin typeface="Times" charset="0"/>
                <a:ea typeface="Times" charset="0"/>
                <a:cs typeface="Times" charset="0"/>
              </a:rPr>
              <a:t> </a:t>
            </a:r>
            <a:r>
              <a:rPr lang="de-DE" dirty="0" err="1" smtClean="0">
                <a:latin typeface="Times" charset="0"/>
                <a:ea typeface="Times" charset="0"/>
                <a:cs typeface="Times" charset="0"/>
              </a:rPr>
              <a:t>of</a:t>
            </a:r>
            <a:r>
              <a:rPr lang="de-DE" dirty="0" smtClean="0">
                <a:latin typeface="Times" charset="0"/>
                <a:ea typeface="Times" charset="0"/>
                <a:cs typeface="Times" charset="0"/>
              </a:rPr>
              <a:t> </a:t>
            </a:r>
            <a:r>
              <a:rPr lang="de-DE" dirty="0" err="1">
                <a:latin typeface="Times" charset="0"/>
                <a:ea typeface="Times" charset="0"/>
                <a:cs typeface="Times" charset="0"/>
              </a:rPr>
              <a:t>dehumanisation</a:t>
            </a:r>
            <a:r>
              <a:rPr lang="de-DE" dirty="0">
                <a:latin typeface="Times" charset="0"/>
                <a:ea typeface="Times" charset="0"/>
                <a:cs typeface="Times" charset="0"/>
              </a:rPr>
              <a:t> </a:t>
            </a:r>
            <a:r>
              <a:rPr lang="de-DE" dirty="0" err="1" smtClean="0">
                <a:latin typeface="Times" charset="0"/>
                <a:ea typeface="Times" charset="0"/>
                <a:cs typeface="Times" charset="0"/>
              </a:rPr>
              <a:t>shape</a:t>
            </a:r>
            <a:r>
              <a:rPr lang="de-DE" dirty="0" smtClean="0">
                <a:latin typeface="Times" charset="0"/>
                <a:ea typeface="Times" charset="0"/>
                <a:cs typeface="Times" charset="0"/>
              </a:rPr>
              <a:t> </a:t>
            </a:r>
            <a:r>
              <a:rPr lang="de-DE" dirty="0" err="1" smtClean="0">
                <a:latin typeface="Times" charset="0"/>
                <a:ea typeface="Times" charset="0"/>
                <a:cs typeface="Times" charset="0"/>
              </a:rPr>
              <a:t>acts</a:t>
            </a:r>
            <a:r>
              <a:rPr lang="de-DE" dirty="0" smtClean="0">
                <a:latin typeface="Times" charset="0"/>
                <a:ea typeface="Times" charset="0"/>
                <a:cs typeface="Times" charset="0"/>
              </a:rPr>
              <a:t> </a:t>
            </a:r>
            <a:r>
              <a:rPr lang="de-DE" dirty="0" err="1">
                <a:latin typeface="Times" charset="0"/>
                <a:ea typeface="Times" charset="0"/>
                <a:cs typeface="Times" charset="0"/>
              </a:rPr>
              <a:t>of</a:t>
            </a:r>
            <a:r>
              <a:rPr lang="de-DE" dirty="0">
                <a:latin typeface="Times" charset="0"/>
                <a:ea typeface="Times" charset="0"/>
                <a:cs typeface="Times" charset="0"/>
              </a:rPr>
              <a:t> </a:t>
            </a:r>
            <a:r>
              <a:rPr lang="de-DE" dirty="0" err="1" smtClean="0">
                <a:latin typeface="Times" charset="0"/>
                <a:ea typeface="Times" charset="0"/>
                <a:cs typeface="Times" charset="0"/>
              </a:rPr>
              <a:t>killing</a:t>
            </a:r>
            <a:endParaRPr lang="de-DE" dirty="0">
              <a:latin typeface="Times" charset="0"/>
              <a:ea typeface="Times" charset="0"/>
              <a:cs typeface="Times" charset="0"/>
            </a:endParaRPr>
          </a:p>
          <a:p>
            <a:r>
              <a:rPr lang="de-DE" dirty="0" err="1" smtClean="0">
                <a:latin typeface="Times" charset="0"/>
                <a:ea typeface="Times" charset="0"/>
                <a:cs typeface="Times" charset="0"/>
              </a:rPr>
              <a:t>Framing</a:t>
            </a:r>
            <a:r>
              <a:rPr lang="de-DE" dirty="0" smtClean="0">
                <a:latin typeface="Times" charset="0"/>
                <a:ea typeface="Times" charset="0"/>
                <a:cs typeface="Times" charset="0"/>
              </a:rPr>
              <a:t> </a:t>
            </a:r>
            <a:r>
              <a:rPr lang="de-DE" dirty="0" err="1">
                <a:latin typeface="Times" charset="0"/>
                <a:ea typeface="Times" charset="0"/>
                <a:cs typeface="Times" charset="0"/>
              </a:rPr>
              <a:t>victims</a:t>
            </a:r>
            <a:r>
              <a:rPr lang="de-DE" dirty="0">
                <a:latin typeface="Times" charset="0"/>
                <a:ea typeface="Times" charset="0"/>
                <a:cs typeface="Times" charset="0"/>
              </a:rPr>
              <a:t> </a:t>
            </a:r>
            <a:r>
              <a:rPr lang="de-DE" dirty="0" err="1">
                <a:latin typeface="Times" charset="0"/>
                <a:ea typeface="Times" charset="0"/>
                <a:cs typeface="Times" charset="0"/>
              </a:rPr>
              <a:t>as</a:t>
            </a:r>
            <a:r>
              <a:rPr lang="de-DE" dirty="0">
                <a:latin typeface="Times" charset="0"/>
                <a:ea typeface="Times" charset="0"/>
                <a:cs typeface="Times" charset="0"/>
              </a:rPr>
              <a:t> </a:t>
            </a:r>
            <a:r>
              <a:rPr lang="de-DE" dirty="0" smtClean="0">
                <a:latin typeface="Times" charset="0"/>
                <a:ea typeface="Times" charset="0"/>
                <a:cs typeface="Times" charset="0"/>
              </a:rPr>
              <a:t>inhuman, sub-human </a:t>
            </a:r>
            <a:r>
              <a:rPr lang="de-DE" dirty="0" err="1">
                <a:latin typeface="Times" charset="0"/>
                <a:ea typeface="Times" charset="0"/>
                <a:cs typeface="Times" charset="0"/>
              </a:rPr>
              <a:t>or</a:t>
            </a:r>
            <a:r>
              <a:rPr lang="de-DE" dirty="0">
                <a:latin typeface="Times" charset="0"/>
                <a:ea typeface="Times" charset="0"/>
                <a:cs typeface="Times" charset="0"/>
              </a:rPr>
              <a:t> inferior </a:t>
            </a:r>
            <a:r>
              <a:rPr lang="de-DE" dirty="0" err="1">
                <a:latin typeface="Times" charset="0"/>
                <a:ea typeface="Times" charset="0"/>
                <a:cs typeface="Times" charset="0"/>
              </a:rPr>
              <a:t>to</a:t>
            </a:r>
            <a:r>
              <a:rPr lang="de-DE" dirty="0">
                <a:latin typeface="Times" charset="0"/>
                <a:ea typeface="Times" charset="0"/>
                <a:cs typeface="Times" charset="0"/>
              </a:rPr>
              <a:t> </a:t>
            </a:r>
            <a:r>
              <a:rPr lang="de-DE" dirty="0" err="1">
                <a:latin typeface="Times" charset="0"/>
                <a:ea typeface="Times" charset="0"/>
                <a:cs typeface="Times" charset="0"/>
              </a:rPr>
              <a:t>perpetrators</a:t>
            </a:r>
            <a:r>
              <a:rPr lang="de-DE" dirty="0">
                <a:latin typeface="Times" charset="0"/>
                <a:ea typeface="Times" charset="0"/>
                <a:cs typeface="Times" charset="0"/>
              </a:rPr>
              <a:t>, </a:t>
            </a:r>
            <a:r>
              <a:rPr lang="de-DE" dirty="0" err="1">
                <a:latin typeface="Times" charset="0"/>
                <a:ea typeface="Times" charset="0"/>
                <a:cs typeface="Times" charset="0"/>
              </a:rPr>
              <a:t>facilitates</a:t>
            </a:r>
            <a:r>
              <a:rPr lang="de-DE" dirty="0">
                <a:latin typeface="Times" charset="0"/>
                <a:ea typeface="Times" charset="0"/>
                <a:cs typeface="Times" charset="0"/>
              </a:rPr>
              <a:t> </a:t>
            </a:r>
            <a:r>
              <a:rPr lang="de-DE" dirty="0" err="1">
                <a:latin typeface="Times" charset="0"/>
                <a:ea typeface="Times" charset="0"/>
                <a:cs typeface="Times" charset="0"/>
              </a:rPr>
              <a:t>and</a:t>
            </a:r>
            <a:r>
              <a:rPr lang="de-DE" dirty="0">
                <a:latin typeface="Times" charset="0"/>
                <a:ea typeface="Times" charset="0"/>
                <a:cs typeface="Times" charset="0"/>
              </a:rPr>
              <a:t> </a:t>
            </a:r>
            <a:r>
              <a:rPr lang="de-DE" dirty="0" err="1">
                <a:latin typeface="Times" charset="0"/>
                <a:ea typeface="Times" charset="0"/>
                <a:cs typeface="Times" charset="0"/>
              </a:rPr>
              <a:t>encourages</a:t>
            </a:r>
            <a:r>
              <a:rPr lang="de-DE" dirty="0">
                <a:latin typeface="Times" charset="0"/>
                <a:ea typeface="Times" charset="0"/>
                <a:cs typeface="Times" charset="0"/>
              </a:rPr>
              <a:t> </a:t>
            </a:r>
            <a:r>
              <a:rPr lang="de-DE" dirty="0" err="1">
                <a:latin typeface="Times" charset="0"/>
                <a:ea typeface="Times" charset="0"/>
                <a:cs typeface="Times" charset="0"/>
              </a:rPr>
              <a:t>the</a:t>
            </a:r>
            <a:r>
              <a:rPr lang="de-DE" dirty="0">
                <a:latin typeface="Times" charset="0"/>
                <a:ea typeface="Times" charset="0"/>
                <a:cs typeface="Times" charset="0"/>
              </a:rPr>
              <a:t> </a:t>
            </a:r>
            <a:r>
              <a:rPr lang="de-DE" dirty="0" err="1" smtClean="0">
                <a:latin typeface="Times" charset="0"/>
                <a:ea typeface="Times" charset="0"/>
                <a:cs typeface="Times" charset="0"/>
              </a:rPr>
              <a:t>killing</a:t>
            </a:r>
            <a:endParaRPr lang="de-DE" dirty="0">
              <a:latin typeface="Times" charset="0"/>
              <a:ea typeface="Times" charset="0"/>
              <a:cs typeface="Times" charset="0"/>
            </a:endParaRPr>
          </a:p>
          <a:p>
            <a:r>
              <a:rPr lang="de-DE" dirty="0">
                <a:latin typeface="Times" charset="0"/>
                <a:ea typeface="Times" charset="0"/>
                <a:cs typeface="Times" charset="0"/>
              </a:rPr>
              <a:t>Killing </a:t>
            </a:r>
            <a:r>
              <a:rPr lang="de-DE" dirty="0" err="1">
                <a:latin typeface="Times" charset="0"/>
                <a:ea typeface="Times" charset="0"/>
                <a:cs typeface="Times" charset="0"/>
              </a:rPr>
              <a:t>may</a:t>
            </a:r>
            <a:r>
              <a:rPr lang="de-DE" dirty="0">
                <a:latin typeface="Times" charset="0"/>
                <a:ea typeface="Times" charset="0"/>
                <a:cs typeface="Times" charset="0"/>
              </a:rPr>
              <a:t> </a:t>
            </a:r>
            <a:r>
              <a:rPr lang="de-DE" dirty="0" err="1">
                <a:latin typeface="Times" charset="0"/>
                <a:ea typeface="Times" charset="0"/>
                <a:cs typeface="Times" charset="0"/>
              </a:rPr>
              <a:t>be</a:t>
            </a:r>
            <a:r>
              <a:rPr lang="de-DE" dirty="0">
                <a:latin typeface="Times" charset="0"/>
                <a:ea typeface="Times" charset="0"/>
                <a:cs typeface="Times" charset="0"/>
              </a:rPr>
              <a:t> </a:t>
            </a:r>
            <a:r>
              <a:rPr lang="de-DE" dirty="0" err="1">
                <a:latin typeface="Times" charset="0"/>
                <a:ea typeface="Times" charset="0"/>
                <a:cs typeface="Times" charset="0"/>
              </a:rPr>
              <a:t>legitimated</a:t>
            </a:r>
            <a:r>
              <a:rPr lang="de-DE" dirty="0">
                <a:latin typeface="Times" charset="0"/>
                <a:ea typeface="Times" charset="0"/>
                <a:cs typeface="Times" charset="0"/>
              </a:rPr>
              <a:t> </a:t>
            </a:r>
            <a:r>
              <a:rPr lang="de-DE" dirty="0" err="1">
                <a:latin typeface="Times" charset="0"/>
                <a:ea typeface="Times" charset="0"/>
                <a:cs typeface="Times" charset="0"/>
              </a:rPr>
              <a:t>as</a:t>
            </a:r>
            <a:r>
              <a:rPr lang="de-DE" dirty="0">
                <a:latin typeface="Times" charset="0"/>
                <a:ea typeface="Times" charset="0"/>
                <a:cs typeface="Times" charset="0"/>
              </a:rPr>
              <a:t> </a:t>
            </a:r>
            <a:r>
              <a:rPr lang="de-DE" dirty="0" err="1">
                <a:latin typeface="Times" charset="0"/>
                <a:ea typeface="Times" charset="0"/>
                <a:cs typeface="Times" charset="0"/>
              </a:rPr>
              <a:t>victims</a:t>
            </a:r>
            <a:r>
              <a:rPr lang="de-DE" dirty="0">
                <a:latin typeface="Times" charset="0"/>
                <a:ea typeface="Times" charset="0"/>
                <a:cs typeface="Times" charset="0"/>
              </a:rPr>
              <a:t> </a:t>
            </a:r>
            <a:r>
              <a:rPr lang="de-DE" dirty="0" err="1">
                <a:latin typeface="Times" charset="0"/>
                <a:ea typeface="Times" charset="0"/>
                <a:cs typeface="Times" charset="0"/>
              </a:rPr>
              <a:t>are</a:t>
            </a:r>
            <a:r>
              <a:rPr lang="de-DE" dirty="0">
                <a:latin typeface="Times" charset="0"/>
                <a:ea typeface="Times" charset="0"/>
                <a:cs typeface="Times" charset="0"/>
              </a:rPr>
              <a:t> </a:t>
            </a:r>
            <a:r>
              <a:rPr lang="de-DE" dirty="0" err="1">
                <a:latin typeface="Times" charset="0"/>
                <a:ea typeface="Times" charset="0"/>
                <a:cs typeface="Times" charset="0"/>
              </a:rPr>
              <a:t>constructed</a:t>
            </a:r>
            <a:r>
              <a:rPr lang="de-DE" dirty="0">
                <a:latin typeface="Times" charset="0"/>
                <a:ea typeface="Times" charset="0"/>
                <a:cs typeface="Times" charset="0"/>
              </a:rPr>
              <a:t> </a:t>
            </a:r>
            <a:r>
              <a:rPr lang="de-DE" dirty="0" err="1">
                <a:latin typeface="Times" charset="0"/>
                <a:ea typeface="Times" charset="0"/>
                <a:cs typeface="Times" charset="0"/>
              </a:rPr>
              <a:t>as</a:t>
            </a:r>
            <a:r>
              <a:rPr lang="de-DE" dirty="0">
                <a:latin typeface="Times" charset="0"/>
                <a:ea typeface="Times" charset="0"/>
                <a:cs typeface="Times" charset="0"/>
              </a:rPr>
              <a:t> </a:t>
            </a:r>
            <a:r>
              <a:rPr lang="de-DE" dirty="0" err="1">
                <a:latin typeface="Times" charset="0"/>
                <a:ea typeface="Times" charset="0"/>
                <a:cs typeface="Times" charset="0"/>
              </a:rPr>
              <a:t>external</a:t>
            </a:r>
            <a:r>
              <a:rPr lang="de-DE" dirty="0">
                <a:latin typeface="Times" charset="0"/>
                <a:ea typeface="Times" charset="0"/>
                <a:cs typeface="Times" charset="0"/>
              </a:rPr>
              <a:t> </a:t>
            </a:r>
            <a:r>
              <a:rPr lang="de-DE" dirty="0" err="1" smtClean="0">
                <a:latin typeface="Times" charset="0"/>
                <a:ea typeface="Times" charset="0"/>
                <a:cs typeface="Times" charset="0"/>
              </a:rPr>
              <a:t>to</a:t>
            </a:r>
            <a:r>
              <a:rPr lang="de-DE" dirty="0">
                <a:latin typeface="Times" charset="0"/>
                <a:ea typeface="Times" charset="0"/>
                <a:cs typeface="Times" charset="0"/>
              </a:rPr>
              <a:t> </a:t>
            </a:r>
            <a:r>
              <a:rPr lang="de-DE" dirty="0" err="1" smtClean="0">
                <a:latin typeface="Times" charset="0"/>
                <a:ea typeface="Times" charset="0"/>
                <a:cs typeface="Times" charset="0"/>
              </a:rPr>
              <a:t>moral</a:t>
            </a:r>
            <a:r>
              <a:rPr lang="de-DE" dirty="0" smtClean="0">
                <a:latin typeface="Times" charset="0"/>
                <a:ea typeface="Times" charset="0"/>
                <a:cs typeface="Times" charset="0"/>
              </a:rPr>
              <a:t> </a:t>
            </a:r>
            <a:r>
              <a:rPr lang="de-DE" dirty="0" err="1">
                <a:latin typeface="Times" charset="0"/>
                <a:ea typeface="Times" charset="0"/>
                <a:cs typeface="Times" charset="0"/>
              </a:rPr>
              <a:t>universe</a:t>
            </a:r>
            <a:r>
              <a:rPr lang="de-DE" dirty="0">
                <a:latin typeface="Times" charset="0"/>
                <a:ea typeface="Times" charset="0"/>
                <a:cs typeface="Times" charset="0"/>
              </a:rPr>
              <a:t> </a:t>
            </a:r>
            <a:r>
              <a:rPr lang="de-DE" dirty="0" err="1">
                <a:latin typeface="Times" charset="0"/>
                <a:ea typeface="Times" charset="0"/>
                <a:cs typeface="Times" charset="0"/>
              </a:rPr>
              <a:t>of</a:t>
            </a:r>
            <a:r>
              <a:rPr lang="de-DE" dirty="0">
                <a:latin typeface="Times" charset="0"/>
                <a:ea typeface="Times" charset="0"/>
                <a:cs typeface="Times" charset="0"/>
              </a:rPr>
              <a:t> </a:t>
            </a:r>
            <a:r>
              <a:rPr lang="de-DE" dirty="0" err="1">
                <a:latin typeface="Times" charset="0"/>
                <a:ea typeface="Times" charset="0"/>
                <a:cs typeface="Times" charset="0"/>
              </a:rPr>
              <a:t>obligations</a:t>
            </a:r>
            <a:r>
              <a:rPr lang="de-DE" dirty="0">
                <a:latin typeface="Times" charset="0"/>
                <a:ea typeface="Times" charset="0"/>
                <a:cs typeface="Times" charset="0"/>
              </a:rPr>
              <a:t> </a:t>
            </a:r>
            <a:r>
              <a:rPr lang="de-DE" dirty="0" err="1">
                <a:latin typeface="Times" charset="0"/>
                <a:ea typeface="Times" charset="0"/>
                <a:cs typeface="Times" charset="0"/>
              </a:rPr>
              <a:t>regulating</a:t>
            </a:r>
            <a:r>
              <a:rPr lang="de-DE" dirty="0">
                <a:latin typeface="Times" charset="0"/>
                <a:ea typeface="Times" charset="0"/>
                <a:cs typeface="Times" charset="0"/>
              </a:rPr>
              <a:t> </a:t>
            </a:r>
            <a:r>
              <a:rPr lang="de-DE" dirty="0" err="1" smtClean="0">
                <a:latin typeface="Times" charset="0"/>
                <a:ea typeface="Times" charset="0"/>
                <a:cs typeface="Times" charset="0"/>
              </a:rPr>
              <a:t>perpetrators</a:t>
            </a:r>
            <a:r>
              <a:rPr lang="de-DE" dirty="0" smtClean="0">
                <a:latin typeface="Times" charset="0"/>
                <a:ea typeface="Times" charset="0"/>
                <a:cs typeface="Times" charset="0"/>
              </a:rPr>
              <a:t> </a:t>
            </a:r>
            <a:r>
              <a:rPr lang="de-DE" dirty="0" err="1" smtClean="0">
                <a:latin typeface="Times" charset="0"/>
                <a:ea typeface="Times" charset="0"/>
                <a:cs typeface="Times" charset="0"/>
              </a:rPr>
              <a:t>and</a:t>
            </a:r>
            <a:r>
              <a:rPr lang="de-DE" dirty="0" smtClean="0">
                <a:latin typeface="Times" charset="0"/>
                <a:ea typeface="Times" charset="0"/>
                <a:cs typeface="Times" charset="0"/>
              </a:rPr>
              <a:t> </a:t>
            </a:r>
            <a:r>
              <a:rPr lang="de-DE" dirty="0" err="1" smtClean="0">
                <a:latin typeface="Times" charset="0"/>
                <a:ea typeface="Times" charset="0"/>
                <a:cs typeface="Times" charset="0"/>
              </a:rPr>
              <a:t>foreign</a:t>
            </a:r>
            <a:r>
              <a:rPr lang="de-DE" dirty="0" smtClean="0">
                <a:latin typeface="Times" charset="0"/>
                <a:ea typeface="Times" charset="0"/>
                <a:cs typeface="Times" charset="0"/>
              </a:rPr>
              <a:t> </a:t>
            </a:r>
            <a:r>
              <a:rPr lang="de-DE" dirty="0" err="1">
                <a:latin typeface="Times" charset="0"/>
                <a:ea typeface="Times" charset="0"/>
                <a:cs typeface="Times" charset="0"/>
              </a:rPr>
              <a:t>to</a:t>
            </a:r>
            <a:r>
              <a:rPr lang="de-DE" dirty="0">
                <a:latin typeface="Times" charset="0"/>
                <a:ea typeface="Times" charset="0"/>
                <a:cs typeface="Times" charset="0"/>
              </a:rPr>
              <a:t> </a:t>
            </a:r>
            <a:r>
              <a:rPr lang="de-DE" dirty="0" err="1">
                <a:latin typeface="Times" charset="0"/>
                <a:ea typeface="Times" charset="0"/>
                <a:cs typeface="Times" charset="0"/>
              </a:rPr>
              <a:t>and</a:t>
            </a:r>
            <a:r>
              <a:rPr lang="de-DE" dirty="0">
                <a:latin typeface="Times" charset="0"/>
                <a:ea typeface="Times" charset="0"/>
                <a:cs typeface="Times" charset="0"/>
              </a:rPr>
              <a:t> a </a:t>
            </a:r>
            <a:r>
              <a:rPr lang="de-DE" dirty="0" err="1">
                <a:latin typeface="Times" charset="0"/>
                <a:ea typeface="Times" charset="0"/>
                <a:cs typeface="Times" charset="0"/>
              </a:rPr>
              <a:t>threat</a:t>
            </a:r>
            <a:r>
              <a:rPr lang="de-DE" dirty="0">
                <a:latin typeface="Times" charset="0"/>
                <a:ea typeface="Times" charset="0"/>
                <a:cs typeface="Times" charset="0"/>
              </a:rPr>
              <a:t> </a:t>
            </a:r>
            <a:r>
              <a:rPr lang="de-DE" dirty="0" err="1">
                <a:latin typeface="Times" charset="0"/>
                <a:ea typeface="Times" charset="0"/>
                <a:cs typeface="Times" charset="0"/>
              </a:rPr>
              <a:t>against</a:t>
            </a:r>
            <a:r>
              <a:rPr lang="de-DE" dirty="0">
                <a:latin typeface="Times" charset="0"/>
                <a:ea typeface="Times" charset="0"/>
                <a:cs typeface="Times" charset="0"/>
              </a:rPr>
              <a:t> </a:t>
            </a:r>
            <a:r>
              <a:rPr lang="de-DE" dirty="0" err="1">
                <a:latin typeface="Times" charset="0"/>
                <a:ea typeface="Times" charset="0"/>
                <a:cs typeface="Times" charset="0"/>
              </a:rPr>
              <a:t>the</a:t>
            </a:r>
            <a:r>
              <a:rPr lang="de-DE" dirty="0">
                <a:latin typeface="Times" charset="0"/>
                <a:ea typeface="Times" charset="0"/>
                <a:cs typeface="Times" charset="0"/>
              </a:rPr>
              <a:t> </a:t>
            </a:r>
            <a:r>
              <a:rPr lang="de-DE" dirty="0" err="1" smtClean="0">
                <a:latin typeface="Times" charset="0"/>
                <a:ea typeface="Times" charset="0"/>
                <a:cs typeface="Times" charset="0"/>
              </a:rPr>
              <a:t>values</a:t>
            </a:r>
            <a:r>
              <a:rPr lang="de-DE" dirty="0">
                <a:latin typeface="Times" charset="0"/>
                <a:ea typeface="Times" charset="0"/>
                <a:cs typeface="Times" charset="0"/>
              </a:rPr>
              <a:t> </a:t>
            </a:r>
            <a:r>
              <a:rPr lang="de-DE" dirty="0" err="1" smtClean="0">
                <a:latin typeface="Times" charset="0"/>
                <a:ea typeface="Times" charset="0"/>
                <a:cs typeface="Times" charset="0"/>
              </a:rPr>
              <a:t>of</a:t>
            </a:r>
            <a:r>
              <a:rPr lang="de-DE" dirty="0" smtClean="0">
                <a:latin typeface="Times" charset="0"/>
                <a:ea typeface="Times" charset="0"/>
                <a:cs typeface="Times" charset="0"/>
              </a:rPr>
              <a:t> </a:t>
            </a:r>
            <a:r>
              <a:rPr lang="de-DE" dirty="0" err="1">
                <a:latin typeface="Times" charset="0"/>
                <a:ea typeface="Times" charset="0"/>
                <a:cs typeface="Times" charset="0"/>
              </a:rPr>
              <a:t>the</a:t>
            </a:r>
            <a:r>
              <a:rPr lang="de-DE" dirty="0">
                <a:latin typeface="Times" charset="0"/>
                <a:ea typeface="Times" charset="0"/>
                <a:cs typeface="Times" charset="0"/>
              </a:rPr>
              <a:t> </a:t>
            </a:r>
            <a:r>
              <a:rPr lang="de-DE" dirty="0" err="1">
                <a:latin typeface="Times" charset="0"/>
                <a:ea typeface="Times" charset="0"/>
                <a:cs typeface="Times" charset="0"/>
              </a:rPr>
              <a:t>primary</a:t>
            </a:r>
            <a:r>
              <a:rPr lang="de-DE" dirty="0">
                <a:latin typeface="Times" charset="0"/>
                <a:ea typeface="Times" charset="0"/>
                <a:cs typeface="Times" charset="0"/>
              </a:rPr>
              <a:t> </a:t>
            </a:r>
            <a:r>
              <a:rPr lang="de-DE" dirty="0" err="1">
                <a:latin typeface="Times" charset="0"/>
                <a:ea typeface="Times" charset="0"/>
                <a:cs typeface="Times" charset="0"/>
              </a:rPr>
              <a:t>political</a:t>
            </a:r>
            <a:r>
              <a:rPr lang="de-DE" dirty="0">
                <a:latin typeface="Times" charset="0"/>
                <a:ea typeface="Times" charset="0"/>
                <a:cs typeface="Times" charset="0"/>
              </a:rPr>
              <a:t> </a:t>
            </a:r>
            <a:r>
              <a:rPr lang="de-DE" dirty="0" err="1" smtClean="0">
                <a:latin typeface="Times" charset="0"/>
                <a:ea typeface="Times" charset="0"/>
                <a:cs typeface="Times" charset="0"/>
              </a:rPr>
              <a:t>community</a:t>
            </a:r>
            <a:endParaRPr lang="de-DE" dirty="0" smtClean="0">
              <a:latin typeface="Times" charset="0"/>
              <a:ea typeface="Times" charset="0"/>
              <a:cs typeface="Times" charset="0"/>
            </a:endParaRPr>
          </a:p>
          <a:p>
            <a:r>
              <a:rPr lang="de-DE" dirty="0" smtClean="0">
                <a:latin typeface="Times" charset="0"/>
                <a:ea typeface="Times" charset="0"/>
                <a:cs typeface="Times" charset="0"/>
              </a:rPr>
              <a:t>Extermination - </a:t>
            </a:r>
            <a:r>
              <a:rPr lang="de-DE" dirty="0" err="1" smtClean="0">
                <a:latin typeface="Times" charset="0"/>
                <a:ea typeface="Times" charset="0"/>
                <a:cs typeface="Times" charset="0"/>
              </a:rPr>
              <a:t>to</a:t>
            </a:r>
            <a:r>
              <a:rPr lang="de-DE" dirty="0" smtClean="0">
                <a:latin typeface="Times" charset="0"/>
                <a:ea typeface="Times" charset="0"/>
                <a:cs typeface="Times" charset="0"/>
              </a:rPr>
              <a:t> </a:t>
            </a:r>
            <a:r>
              <a:rPr lang="de-DE" dirty="0" err="1">
                <a:latin typeface="Times" charset="0"/>
                <a:ea typeface="Times" charset="0"/>
                <a:cs typeface="Times" charset="0"/>
              </a:rPr>
              <a:t>purify</a:t>
            </a:r>
            <a:r>
              <a:rPr lang="de-DE" dirty="0">
                <a:latin typeface="Times" charset="0"/>
                <a:ea typeface="Times" charset="0"/>
                <a:cs typeface="Times" charset="0"/>
              </a:rPr>
              <a:t> </a:t>
            </a:r>
            <a:r>
              <a:rPr lang="de-DE" dirty="0" err="1">
                <a:latin typeface="Times" charset="0"/>
                <a:ea typeface="Times" charset="0"/>
                <a:cs typeface="Times" charset="0"/>
              </a:rPr>
              <a:t>and</a:t>
            </a:r>
            <a:r>
              <a:rPr lang="de-DE" dirty="0">
                <a:latin typeface="Times" charset="0"/>
                <a:ea typeface="Times" charset="0"/>
                <a:cs typeface="Times" charset="0"/>
              </a:rPr>
              <a:t> </a:t>
            </a:r>
            <a:r>
              <a:rPr lang="de-DE" dirty="0" err="1">
                <a:latin typeface="Times" charset="0"/>
                <a:ea typeface="Times" charset="0"/>
                <a:cs typeface="Times" charset="0"/>
              </a:rPr>
              <a:t>cleanse</a:t>
            </a:r>
            <a:r>
              <a:rPr lang="de-DE" dirty="0">
                <a:latin typeface="Times" charset="0"/>
                <a:ea typeface="Times" charset="0"/>
                <a:cs typeface="Times" charset="0"/>
              </a:rPr>
              <a:t> </a:t>
            </a:r>
            <a:r>
              <a:rPr lang="de-DE" dirty="0" err="1">
                <a:latin typeface="Times" charset="0"/>
                <a:ea typeface="Times" charset="0"/>
                <a:cs typeface="Times" charset="0"/>
              </a:rPr>
              <a:t>the</a:t>
            </a:r>
            <a:r>
              <a:rPr lang="de-DE" dirty="0">
                <a:latin typeface="Times" charset="0"/>
                <a:ea typeface="Times" charset="0"/>
                <a:cs typeface="Times" charset="0"/>
              </a:rPr>
              <a:t> </a:t>
            </a:r>
            <a:r>
              <a:rPr lang="de-DE" dirty="0" err="1">
                <a:latin typeface="Times" charset="0"/>
                <a:ea typeface="Times" charset="0"/>
                <a:cs typeface="Times" charset="0"/>
              </a:rPr>
              <a:t>community</a:t>
            </a:r>
            <a:r>
              <a:rPr lang="de-DE" dirty="0">
                <a:latin typeface="Times" charset="0"/>
                <a:ea typeface="Times" charset="0"/>
                <a:cs typeface="Times" charset="0"/>
              </a:rPr>
              <a:t> </a:t>
            </a:r>
            <a:endParaRPr lang="de-DE" dirty="0" smtClean="0">
              <a:latin typeface="Times" charset="0"/>
              <a:ea typeface="Times" charset="0"/>
              <a:cs typeface="Times" charset="0"/>
            </a:endParaRPr>
          </a:p>
          <a:p>
            <a:r>
              <a:rPr lang="de-DE" dirty="0" smtClean="0">
                <a:latin typeface="Times" charset="0"/>
                <a:ea typeface="Times" charset="0"/>
                <a:cs typeface="Times" charset="0"/>
              </a:rPr>
              <a:t>Dehumanisation</a:t>
            </a:r>
            <a:r>
              <a:rPr lang="de-DE" dirty="0">
                <a:latin typeface="Times" charset="0"/>
                <a:ea typeface="Times" charset="0"/>
                <a:cs typeface="Times" charset="0"/>
              </a:rPr>
              <a:t> </a:t>
            </a:r>
            <a:r>
              <a:rPr lang="de-DE" dirty="0" err="1" smtClean="0">
                <a:latin typeface="Times" charset="0"/>
                <a:ea typeface="Times" charset="0"/>
                <a:cs typeface="Times" charset="0"/>
              </a:rPr>
              <a:t>works</a:t>
            </a:r>
            <a:r>
              <a:rPr lang="de-DE" dirty="0" smtClean="0">
                <a:latin typeface="Times" charset="0"/>
                <a:ea typeface="Times" charset="0"/>
                <a:cs typeface="Times" charset="0"/>
              </a:rPr>
              <a:t> </a:t>
            </a:r>
            <a:r>
              <a:rPr lang="de-DE" dirty="0" err="1">
                <a:latin typeface="Times" charset="0"/>
                <a:ea typeface="Times" charset="0"/>
                <a:cs typeface="Times" charset="0"/>
              </a:rPr>
              <a:t>to</a:t>
            </a:r>
            <a:r>
              <a:rPr lang="de-DE" dirty="0">
                <a:latin typeface="Times" charset="0"/>
                <a:ea typeface="Times" charset="0"/>
                <a:cs typeface="Times" charset="0"/>
              </a:rPr>
              <a:t> </a:t>
            </a:r>
            <a:r>
              <a:rPr lang="de-DE" dirty="0" err="1">
                <a:latin typeface="Times" charset="0"/>
                <a:ea typeface="Times" charset="0"/>
                <a:cs typeface="Times" charset="0"/>
              </a:rPr>
              <a:t>justify</a:t>
            </a:r>
            <a:r>
              <a:rPr lang="de-DE" dirty="0">
                <a:latin typeface="Times" charset="0"/>
                <a:ea typeface="Times" charset="0"/>
                <a:cs typeface="Times" charset="0"/>
              </a:rPr>
              <a:t> </a:t>
            </a:r>
            <a:r>
              <a:rPr lang="de-DE" dirty="0" err="1">
                <a:latin typeface="Times" charset="0"/>
                <a:ea typeface="Times" charset="0"/>
                <a:cs typeface="Times" charset="0"/>
              </a:rPr>
              <a:t>the</a:t>
            </a:r>
            <a:r>
              <a:rPr lang="de-DE" dirty="0">
                <a:latin typeface="Times" charset="0"/>
                <a:ea typeface="Times" charset="0"/>
                <a:cs typeface="Times" charset="0"/>
              </a:rPr>
              <a:t> </a:t>
            </a:r>
            <a:r>
              <a:rPr lang="de-DE" dirty="0" err="1">
                <a:latin typeface="Times" charset="0"/>
                <a:ea typeface="Times" charset="0"/>
                <a:cs typeface="Times" charset="0"/>
              </a:rPr>
              <a:t>violence</a:t>
            </a:r>
            <a:r>
              <a:rPr lang="de-DE" dirty="0">
                <a:latin typeface="Times" charset="0"/>
                <a:ea typeface="Times" charset="0"/>
                <a:cs typeface="Times" charset="0"/>
              </a:rPr>
              <a:t>, </a:t>
            </a:r>
            <a:r>
              <a:rPr lang="de-DE" dirty="0" err="1">
                <a:latin typeface="Times" charset="0"/>
                <a:ea typeface="Times" charset="0"/>
                <a:cs typeface="Times" charset="0"/>
              </a:rPr>
              <a:t>often</a:t>
            </a:r>
            <a:r>
              <a:rPr lang="de-DE" dirty="0">
                <a:latin typeface="Times" charset="0"/>
                <a:ea typeface="Times" charset="0"/>
                <a:cs typeface="Times" charset="0"/>
              </a:rPr>
              <a:t> </a:t>
            </a:r>
            <a:r>
              <a:rPr lang="de-DE" dirty="0" err="1">
                <a:latin typeface="Times" charset="0"/>
                <a:ea typeface="Times" charset="0"/>
                <a:cs typeface="Times" charset="0"/>
              </a:rPr>
              <a:t>accompanied</a:t>
            </a:r>
            <a:r>
              <a:rPr lang="de-DE" dirty="0">
                <a:latin typeface="Times" charset="0"/>
                <a:ea typeface="Times" charset="0"/>
                <a:cs typeface="Times" charset="0"/>
              </a:rPr>
              <a:t> </a:t>
            </a:r>
            <a:r>
              <a:rPr lang="de-DE" dirty="0" err="1">
                <a:latin typeface="Times" charset="0"/>
                <a:ea typeface="Times" charset="0"/>
                <a:cs typeface="Times" charset="0"/>
              </a:rPr>
              <a:t>by</a:t>
            </a:r>
            <a:r>
              <a:rPr lang="de-DE" dirty="0">
                <a:latin typeface="Times" charset="0"/>
                <a:ea typeface="Times" charset="0"/>
                <a:cs typeface="Times" charset="0"/>
              </a:rPr>
              <a:t> </a:t>
            </a:r>
            <a:r>
              <a:rPr lang="de-DE" dirty="0" err="1">
                <a:latin typeface="Times" charset="0"/>
                <a:ea typeface="Times" charset="0"/>
                <a:cs typeface="Times" charset="0"/>
              </a:rPr>
              <a:t>the</a:t>
            </a:r>
            <a:r>
              <a:rPr lang="de-DE" dirty="0">
                <a:latin typeface="Times" charset="0"/>
                <a:ea typeface="Times" charset="0"/>
                <a:cs typeface="Times" charset="0"/>
              </a:rPr>
              <a:t> intentional </a:t>
            </a:r>
            <a:r>
              <a:rPr lang="de-DE" dirty="0" err="1" smtClean="0">
                <a:latin typeface="Times" charset="0"/>
                <a:ea typeface="Times" charset="0"/>
                <a:cs typeface="Times" charset="0"/>
              </a:rPr>
              <a:t>articulation</a:t>
            </a:r>
            <a:r>
              <a:rPr lang="de-DE" dirty="0">
                <a:latin typeface="Times" charset="0"/>
                <a:ea typeface="Times" charset="0"/>
                <a:cs typeface="Times" charset="0"/>
              </a:rPr>
              <a:t> </a:t>
            </a:r>
            <a:r>
              <a:rPr lang="de-DE" dirty="0" err="1" smtClean="0">
                <a:latin typeface="Times" charset="0"/>
                <a:ea typeface="Times" charset="0"/>
                <a:cs typeface="Times" charset="0"/>
              </a:rPr>
              <a:t>of</a:t>
            </a:r>
            <a:r>
              <a:rPr lang="de-DE" dirty="0" smtClean="0">
                <a:latin typeface="Times" charset="0"/>
                <a:ea typeface="Times" charset="0"/>
                <a:cs typeface="Times" charset="0"/>
              </a:rPr>
              <a:t> </a:t>
            </a:r>
            <a:r>
              <a:rPr lang="de-DE" dirty="0">
                <a:latin typeface="Times" charset="0"/>
                <a:ea typeface="Times" charset="0"/>
                <a:cs typeface="Times" charset="0"/>
              </a:rPr>
              <a:t>an </a:t>
            </a:r>
            <a:r>
              <a:rPr lang="de-DE" dirty="0" err="1">
                <a:latin typeface="Times" charset="0"/>
                <a:ea typeface="Times" charset="0"/>
                <a:cs typeface="Times" charset="0"/>
              </a:rPr>
              <a:t>ideology</a:t>
            </a:r>
            <a:r>
              <a:rPr lang="de-DE" dirty="0">
                <a:latin typeface="Times" charset="0"/>
                <a:ea typeface="Times" charset="0"/>
                <a:cs typeface="Times" charset="0"/>
              </a:rPr>
              <a:t> </a:t>
            </a:r>
            <a:r>
              <a:rPr lang="de-DE" dirty="0" err="1">
                <a:latin typeface="Times" charset="0"/>
                <a:ea typeface="Times" charset="0"/>
                <a:cs typeface="Times" charset="0"/>
              </a:rPr>
              <a:t>of</a:t>
            </a:r>
            <a:r>
              <a:rPr lang="de-DE" dirty="0">
                <a:latin typeface="Times" charset="0"/>
                <a:ea typeface="Times" charset="0"/>
                <a:cs typeface="Times" charset="0"/>
              </a:rPr>
              <a:t> </a:t>
            </a:r>
            <a:r>
              <a:rPr lang="de-DE" dirty="0" err="1">
                <a:latin typeface="Times" charset="0"/>
                <a:ea typeface="Times" charset="0"/>
                <a:cs typeface="Times" charset="0"/>
              </a:rPr>
              <a:t>racial</a:t>
            </a:r>
            <a:r>
              <a:rPr lang="de-DE" dirty="0">
                <a:latin typeface="Times" charset="0"/>
                <a:ea typeface="Times" charset="0"/>
                <a:cs typeface="Times" charset="0"/>
              </a:rPr>
              <a:t> </a:t>
            </a:r>
            <a:r>
              <a:rPr lang="de-DE" dirty="0" err="1">
                <a:latin typeface="Times" charset="0"/>
                <a:ea typeface="Times" charset="0"/>
                <a:cs typeface="Times" charset="0"/>
              </a:rPr>
              <a:t>hatred</a:t>
            </a:r>
            <a:r>
              <a:rPr lang="de-DE" dirty="0">
                <a:latin typeface="Times" charset="0"/>
                <a:ea typeface="Times" charset="0"/>
                <a:cs typeface="Times" charset="0"/>
              </a:rPr>
              <a:t> </a:t>
            </a:r>
            <a:r>
              <a:rPr lang="de-DE" dirty="0" err="1">
                <a:latin typeface="Times" charset="0"/>
                <a:ea typeface="Times" charset="0"/>
                <a:cs typeface="Times" charset="0"/>
              </a:rPr>
              <a:t>against</a:t>
            </a:r>
            <a:r>
              <a:rPr lang="de-DE" dirty="0">
                <a:latin typeface="Times" charset="0"/>
                <a:ea typeface="Times" charset="0"/>
                <a:cs typeface="Times" charset="0"/>
              </a:rPr>
              <a:t> </a:t>
            </a:r>
            <a:r>
              <a:rPr lang="de-DE" dirty="0" err="1">
                <a:latin typeface="Times" charset="0"/>
                <a:ea typeface="Times" charset="0"/>
                <a:cs typeface="Times" charset="0"/>
              </a:rPr>
              <a:t>the</a:t>
            </a:r>
            <a:r>
              <a:rPr lang="de-DE" dirty="0">
                <a:latin typeface="Times" charset="0"/>
                <a:ea typeface="Times" charset="0"/>
                <a:cs typeface="Times" charset="0"/>
              </a:rPr>
              <a:t> </a:t>
            </a:r>
            <a:r>
              <a:rPr lang="de-DE" dirty="0" err="1">
                <a:latin typeface="Times" charset="0"/>
                <a:ea typeface="Times" charset="0"/>
                <a:cs typeface="Times" charset="0"/>
              </a:rPr>
              <a:t>victim</a:t>
            </a:r>
            <a:r>
              <a:rPr lang="de-DE" dirty="0">
                <a:latin typeface="Times" charset="0"/>
                <a:ea typeface="Times" charset="0"/>
                <a:cs typeface="Times" charset="0"/>
              </a:rPr>
              <a:t> </a:t>
            </a:r>
            <a:r>
              <a:rPr lang="de-DE" dirty="0" err="1" smtClean="0">
                <a:latin typeface="Times" charset="0"/>
                <a:ea typeface="Times" charset="0"/>
                <a:cs typeface="Times" charset="0"/>
              </a:rPr>
              <a:t>group</a:t>
            </a:r>
            <a:endParaRPr lang="en-US" dirty="0">
              <a:latin typeface="Times" charset="0"/>
              <a:ea typeface="Times" charset="0"/>
              <a:cs typeface="Times" charset="0"/>
            </a:endParaRPr>
          </a:p>
        </p:txBody>
      </p:sp>
    </p:spTree>
    <p:extLst>
      <p:ext uri="{BB962C8B-B14F-4D97-AF65-F5344CB8AC3E}">
        <p14:creationId xmlns:p14="http://schemas.microsoft.com/office/powerpoint/2010/main" val="169196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latin typeface="Times New Roman" charset="0"/>
                <a:ea typeface="Times New Roman" charset="0"/>
              </a:rPr>
              <a:t>UN Definition</a:t>
            </a:r>
            <a:endParaRPr lang="en-US" sz="4000" dirty="0"/>
          </a:p>
        </p:txBody>
      </p:sp>
      <p:sp>
        <p:nvSpPr>
          <p:cNvPr id="3" name="Content Placeholder 2"/>
          <p:cNvSpPr>
            <a:spLocks noGrp="1"/>
          </p:cNvSpPr>
          <p:nvPr>
            <p:ph idx="1"/>
          </p:nvPr>
        </p:nvSpPr>
        <p:spPr/>
        <p:txBody>
          <a:bodyPr>
            <a:normAutofit fontScale="70000" lnSpcReduction="20000"/>
          </a:bodyPr>
          <a:lstStyle/>
          <a:p>
            <a:r>
              <a:rPr lang="en-GB" i="1" dirty="0">
                <a:latin typeface="Times" charset="0"/>
                <a:ea typeface="Times" charset="0"/>
                <a:cs typeface="Times" charset="0"/>
              </a:rPr>
              <a:t>‘Any of the following acts committed with intent to destroy, in whole or in part, a national, ethnical, racial or religious group, as such: (a) Killing members of the group; (b) Causing serious bodily or mental harm to members of the group; (c) Deliberately inflicting on the group conditions of life calculated to bring about its physical destruction in whole or in part;  (d) Imposing measures intended to prevent births within the group;  (e) Forcibly transferring children of the group to another </a:t>
            </a:r>
            <a:r>
              <a:rPr lang="en-GB" i="1" dirty="0" smtClean="0">
                <a:latin typeface="Times" charset="0"/>
                <a:ea typeface="Times" charset="0"/>
                <a:cs typeface="Times" charset="0"/>
              </a:rPr>
              <a:t>group’.</a:t>
            </a:r>
            <a:r>
              <a:rPr lang="en-US" dirty="0" smtClean="0">
                <a:latin typeface="Times" charset="0"/>
                <a:ea typeface="Times" charset="0"/>
                <a:cs typeface="Times" charset="0"/>
              </a:rPr>
              <a:t> </a:t>
            </a:r>
            <a:endParaRPr lang="en-US" dirty="0">
              <a:latin typeface="Times" charset="0"/>
              <a:ea typeface="Times" charset="0"/>
              <a:cs typeface="Times" charset="0"/>
            </a:endParaRPr>
          </a:p>
        </p:txBody>
      </p:sp>
    </p:spTree>
    <p:extLst>
      <p:ext uri="{BB962C8B-B14F-4D97-AF65-F5344CB8AC3E}">
        <p14:creationId xmlns:p14="http://schemas.microsoft.com/office/powerpoint/2010/main" val="152331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charset="0"/>
                <a:ea typeface="Times" charset="0"/>
                <a:cs typeface="Times" charset="0"/>
              </a:rPr>
              <a:t>Straus</a:t>
            </a:r>
            <a:endParaRPr lang="en-US" b="1" dirty="0">
              <a:latin typeface="Times" charset="0"/>
              <a:ea typeface="Times" charset="0"/>
              <a:cs typeface="Times" charset="0"/>
            </a:endParaRPr>
          </a:p>
        </p:txBody>
      </p:sp>
      <p:sp>
        <p:nvSpPr>
          <p:cNvPr id="3" name="Content Placeholder 2"/>
          <p:cNvSpPr>
            <a:spLocks noGrp="1"/>
          </p:cNvSpPr>
          <p:nvPr>
            <p:ph idx="1"/>
          </p:nvPr>
        </p:nvSpPr>
        <p:spPr/>
        <p:txBody>
          <a:bodyPr>
            <a:normAutofit fontScale="77500" lnSpcReduction="20000"/>
          </a:bodyPr>
          <a:lstStyle/>
          <a:p>
            <a:r>
              <a:rPr lang="en-GB" dirty="0">
                <a:latin typeface="Times" charset="0"/>
                <a:ea typeface="Times" charset="0"/>
                <a:cs typeface="Times" charset="0"/>
              </a:rPr>
              <a:t>‘a complex, confusing, multidimensional, </a:t>
            </a:r>
            <a:r>
              <a:rPr lang="en-GB" dirty="0" err="1">
                <a:latin typeface="Times" charset="0"/>
                <a:ea typeface="Times" charset="0"/>
                <a:cs typeface="Times" charset="0"/>
              </a:rPr>
              <a:t>multiplicit</a:t>
            </a:r>
            <a:r>
              <a:rPr lang="en-GB" dirty="0">
                <a:latin typeface="Times" charset="0"/>
                <a:ea typeface="Times" charset="0"/>
                <a:cs typeface="Times" charset="0"/>
              </a:rPr>
              <a:t> concept’, adding that, ‘From its inception…  genocide has been an empirical, moral, legal, and political concept. To one person, “genocide” means evil and demands preventive or punitive action by a government; to another, “genocide” carries a circumscribed juridical meaning, while to still others it designates a specific type of mass violence’ (2001: 359). </a:t>
            </a:r>
            <a:endParaRPr lang="en-US" dirty="0">
              <a:latin typeface="Times" charset="0"/>
              <a:ea typeface="Times" charset="0"/>
              <a:cs typeface="Times" charset="0"/>
            </a:endParaRPr>
          </a:p>
        </p:txBody>
      </p:sp>
    </p:spTree>
    <p:extLst>
      <p:ext uri="{BB962C8B-B14F-4D97-AF65-F5344CB8AC3E}">
        <p14:creationId xmlns:p14="http://schemas.microsoft.com/office/powerpoint/2010/main" val="1517556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charset="0"/>
                <a:ea typeface="Times" charset="0"/>
                <a:cs typeface="Times" charset="0"/>
              </a:rPr>
              <a:t>Diverse Approaches</a:t>
            </a:r>
            <a:endParaRPr lang="en-US" b="1" dirty="0">
              <a:latin typeface="Times" charset="0"/>
              <a:ea typeface="Times" charset="0"/>
              <a:cs typeface="Times"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charset="0"/>
                <a:ea typeface="Times" charset="0"/>
                <a:cs typeface="Times" charset="0"/>
              </a:rPr>
              <a:t>First generation (single causes)</a:t>
            </a:r>
          </a:p>
          <a:p>
            <a:r>
              <a:rPr lang="en-US" dirty="0" smtClean="0">
                <a:latin typeface="Times" charset="0"/>
                <a:ea typeface="Times" charset="0"/>
                <a:cs typeface="Times" charset="0"/>
              </a:rPr>
              <a:t>Second generation (multiple causes)</a:t>
            </a:r>
          </a:p>
          <a:p>
            <a:pPr marL="0" lvl="0" indent="0">
              <a:buNone/>
            </a:pPr>
            <a:r>
              <a:rPr lang="en-US" dirty="0" smtClean="0">
                <a:latin typeface="Times" charset="0"/>
                <a:ea typeface="Times" charset="0"/>
                <a:cs typeface="Times" charset="0"/>
              </a:rPr>
              <a:t>- </a:t>
            </a:r>
            <a:r>
              <a:rPr lang="en-GB" dirty="0">
                <a:latin typeface="Times" charset="0"/>
                <a:ea typeface="Times" charset="0"/>
                <a:cs typeface="Times" charset="0"/>
              </a:rPr>
              <a:t>who is the actor that carries out the process of annihilation; </a:t>
            </a:r>
            <a:endParaRPr lang="en-US" dirty="0">
              <a:latin typeface="Times" charset="0"/>
              <a:ea typeface="Times" charset="0"/>
              <a:cs typeface="Times" charset="0"/>
            </a:endParaRPr>
          </a:p>
          <a:p>
            <a:pPr marL="0" lvl="0" indent="0">
              <a:buNone/>
            </a:pPr>
            <a:r>
              <a:rPr lang="en-GB" dirty="0" smtClean="0">
                <a:latin typeface="Times" charset="0"/>
                <a:ea typeface="Times" charset="0"/>
                <a:cs typeface="Times" charset="0"/>
              </a:rPr>
              <a:t>- who </a:t>
            </a:r>
            <a:r>
              <a:rPr lang="en-GB" dirty="0">
                <a:latin typeface="Times" charset="0"/>
                <a:ea typeface="Times" charset="0"/>
                <a:cs typeface="Times" charset="0"/>
              </a:rPr>
              <a:t>or what constitutes a group and should group identification should remain bound to national, religious, ethnic or racial groups, as the legal definition specifies;</a:t>
            </a:r>
            <a:endParaRPr lang="en-US" dirty="0">
              <a:latin typeface="Times" charset="0"/>
              <a:ea typeface="Times" charset="0"/>
              <a:cs typeface="Times" charset="0"/>
            </a:endParaRPr>
          </a:p>
          <a:p>
            <a:pPr marL="0" lvl="0" indent="0">
              <a:buNone/>
            </a:pPr>
            <a:r>
              <a:rPr lang="en-GB" dirty="0" smtClean="0">
                <a:latin typeface="Times" charset="0"/>
                <a:ea typeface="Times" charset="0"/>
                <a:cs typeface="Times" charset="0"/>
              </a:rPr>
              <a:t>- how </a:t>
            </a:r>
            <a:r>
              <a:rPr lang="en-GB" dirty="0">
                <a:latin typeface="Times" charset="0"/>
                <a:ea typeface="Times" charset="0"/>
                <a:cs typeface="Times" charset="0"/>
              </a:rPr>
              <a:t>is annihilation of the respective group carried out? </a:t>
            </a:r>
            <a:r>
              <a:rPr lang="en-GB" dirty="0" smtClean="0">
                <a:latin typeface="Times" charset="0"/>
                <a:ea typeface="Times" charset="0"/>
                <a:cs typeface="Times" charset="0"/>
              </a:rPr>
              <a:t>(are </a:t>
            </a:r>
            <a:r>
              <a:rPr lang="en-GB" dirty="0">
                <a:latin typeface="Times" charset="0"/>
                <a:ea typeface="Times" charset="0"/>
                <a:cs typeface="Times" charset="0"/>
              </a:rPr>
              <a:t>the modes of annihilation that are required for genocide to take place limited to (mass) </a:t>
            </a:r>
            <a:r>
              <a:rPr lang="en-GB" dirty="0" smtClean="0">
                <a:latin typeface="Times" charset="0"/>
                <a:ea typeface="Times" charset="0"/>
                <a:cs typeface="Times" charset="0"/>
              </a:rPr>
              <a:t>killing?)</a:t>
            </a:r>
          </a:p>
          <a:p>
            <a:pPr marL="0" lvl="0" indent="0">
              <a:buNone/>
            </a:pPr>
            <a:r>
              <a:rPr lang="en-GB" dirty="0" smtClean="0">
                <a:latin typeface="Times" charset="0"/>
                <a:ea typeface="Times" charset="0"/>
                <a:cs typeface="Times" charset="0"/>
              </a:rPr>
              <a:t>- what conditions are necessary for genocide to occur (threat)?</a:t>
            </a:r>
            <a:endParaRPr lang="en-US" dirty="0">
              <a:latin typeface="Times" charset="0"/>
              <a:ea typeface="Times" charset="0"/>
              <a:cs typeface="Times" charset="0"/>
            </a:endParaRPr>
          </a:p>
        </p:txBody>
      </p:sp>
    </p:spTree>
    <p:extLst>
      <p:ext uri="{BB962C8B-B14F-4D97-AF65-F5344CB8AC3E}">
        <p14:creationId xmlns:p14="http://schemas.microsoft.com/office/powerpoint/2010/main" val="191574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GB" dirty="0">
                <a:latin typeface="Times" charset="0"/>
                <a:ea typeface="Times" charset="0"/>
                <a:cs typeface="Times" charset="0"/>
              </a:rPr>
              <a:t>‘The perpetrators of genocide sought to find and destroy an other defined not only by skin tone, eye colour or facial features, but also by thoughts, convictions, ceremonies, rituals, narratives and memories carried precariously through time. The perpetrators understood themselves to be destroying something more than a group of individuals; they believed they were up against a world whose difference from their own was so complete that only one of these worlds could survive. For this reason the perpetrator’s actions attacked not only individual lives but also the relational bonds of recognition that held together the Aboriginal world itself’ (Hayden 2016: 119).</a:t>
            </a:r>
            <a:endParaRPr lang="en-US" dirty="0">
              <a:latin typeface="Times" charset="0"/>
              <a:ea typeface="Times" charset="0"/>
              <a:cs typeface="Times" charset="0"/>
            </a:endParaRPr>
          </a:p>
          <a:p>
            <a:endParaRPr lang="en-US" dirty="0"/>
          </a:p>
        </p:txBody>
      </p:sp>
    </p:spTree>
    <p:extLst>
      <p:ext uri="{BB962C8B-B14F-4D97-AF65-F5344CB8AC3E}">
        <p14:creationId xmlns:p14="http://schemas.microsoft.com/office/powerpoint/2010/main" val="379773433"/>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3833</TotalTime>
  <Words>792</Words>
  <Application>Microsoft Macintosh PowerPoint</Application>
  <PresentationFormat>On-screen Show (4:3)</PresentationFormat>
  <Paragraphs>36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Corbel</vt:lpstr>
      <vt:lpstr>Times</vt:lpstr>
      <vt:lpstr>Times New Roman</vt:lpstr>
      <vt:lpstr>Arial</vt:lpstr>
      <vt:lpstr>Twilight</vt:lpstr>
      <vt:lpstr>Roddy Brett University of St. Andrews October 2017 </vt:lpstr>
      <vt:lpstr>PowerPoint Presentation</vt:lpstr>
      <vt:lpstr>Political Evil (Woolfe)</vt:lpstr>
      <vt:lpstr>Why do individuals participate in atrocities?  </vt:lpstr>
      <vt:lpstr> ‘Atrocity-justifying ideologies’</vt:lpstr>
      <vt:lpstr>UN Definition</vt:lpstr>
      <vt:lpstr>Straus</vt:lpstr>
      <vt:lpstr>Diverse Approaches</vt:lpstr>
      <vt:lpstr>PowerPoint Presentation</vt:lpstr>
      <vt:lpstr>PowerPoint Presentation</vt:lpstr>
      <vt:lpstr>PowerPoint Presentation</vt:lpstr>
    </vt:vector>
  </TitlesOfParts>
  <Company>Universidad del Rosario</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Roddy Brett University of St. Andrews Minerva Workshop June 2015</dc:title>
  <dc:creator>Roddy Brett</dc:creator>
  <cp:lastModifiedBy>Roddy Brett</cp:lastModifiedBy>
  <cp:revision>1277</cp:revision>
  <dcterms:created xsi:type="dcterms:W3CDTF">2015-06-08T09:35:24Z</dcterms:created>
  <dcterms:modified xsi:type="dcterms:W3CDTF">2017-11-01T05:37:04Z</dcterms:modified>
</cp:coreProperties>
</file>