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7" r:id="rId1"/>
  </p:sldMasterIdLst>
  <p:notesMasterIdLst>
    <p:notesMasterId r:id="rId41"/>
  </p:notesMasterIdLst>
  <p:sldIdLst>
    <p:sldId id="291" r:id="rId2"/>
    <p:sldId id="440" r:id="rId3"/>
    <p:sldId id="433" r:id="rId4"/>
    <p:sldId id="434" r:id="rId5"/>
    <p:sldId id="435" r:id="rId6"/>
    <p:sldId id="436" r:id="rId7"/>
    <p:sldId id="439" r:id="rId8"/>
    <p:sldId id="441" r:id="rId9"/>
    <p:sldId id="437" r:id="rId10"/>
    <p:sldId id="419" r:id="rId11"/>
    <p:sldId id="427" r:id="rId12"/>
    <p:sldId id="426" r:id="rId13"/>
    <p:sldId id="330" r:id="rId14"/>
    <p:sldId id="334" r:id="rId15"/>
    <p:sldId id="423" r:id="rId16"/>
    <p:sldId id="422" r:id="rId17"/>
    <p:sldId id="335" r:id="rId18"/>
    <p:sldId id="336" r:id="rId19"/>
    <p:sldId id="338" r:id="rId20"/>
    <p:sldId id="337" r:id="rId21"/>
    <p:sldId id="428" r:id="rId22"/>
    <p:sldId id="339" r:id="rId23"/>
    <p:sldId id="340" r:id="rId24"/>
    <p:sldId id="424" r:id="rId25"/>
    <p:sldId id="425" r:id="rId26"/>
    <p:sldId id="421" r:id="rId27"/>
    <p:sldId id="420" r:id="rId28"/>
    <p:sldId id="343" r:id="rId29"/>
    <p:sldId id="347" r:id="rId30"/>
    <p:sldId id="429" r:id="rId31"/>
    <p:sldId id="430" r:id="rId32"/>
    <p:sldId id="345" r:id="rId33"/>
    <p:sldId id="346" r:id="rId34"/>
    <p:sldId id="344" r:id="rId35"/>
    <p:sldId id="348" r:id="rId36"/>
    <p:sldId id="349" r:id="rId37"/>
    <p:sldId id="351" r:id="rId38"/>
    <p:sldId id="418" r:id="rId39"/>
    <p:sldId id="43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67"/>
    <p:restoredTop sz="94696"/>
  </p:normalViewPr>
  <p:slideViewPr>
    <p:cSldViewPr snapToGrid="0" snapToObjects="1">
      <p:cViewPr>
        <p:scale>
          <a:sx n="110" d="100"/>
          <a:sy n="110" d="100"/>
        </p:scale>
        <p:origin x="1088"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753070-617B-1441-9BBF-92F3E5984A9C}" type="datetimeFigureOut">
              <a:rPr lang="en-US" smtClean="0"/>
              <a:t>10/30/17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977B9-F991-3C43-81F3-7C894900D8D8}" type="slidenum">
              <a:rPr lang="en-US" smtClean="0"/>
              <a:t>‹#›</a:t>
            </a:fld>
            <a:endParaRPr lang="en-US"/>
          </a:p>
        </p:txBody>
      </p:sp>
    </p:spTree>
    <p:extLst>
      <p:ext uri="{BB962C8B-B14F-4D97-AF65-F5344CB8AC3E}">
        <p14:creationId xmlns:p14="http://schemas.microsoft.com/office/powerpoint/2010/main" val="10921568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GB"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2069C06D-4ED8-42C6-905D-CA84CA1B6CBF}" type="datetime2">
              <a:rPr lang="en-US" smtClean="0"/>
              <a:t>Monday, October 30,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Monday, October 30,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Monday, October 30,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14CB1CAA-32CD-4B55-B92A-B8F0843CACF4}" type="datetime2">
              <a:rPr lang="en-US" smtClean="0"/>
              <a:t>Monday, October 30,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AD8CDC4-3D19-4983-B478-82F6B8E5AB66}" type="datetime2">
              <a:rPr lang="en-US" smtClean="0"/>
              <a:t>Monday, October 30,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84B82477-D5D3-4181-8C11-75D0F2433A87}" type="datetime2">
              <a:rPr lang="en-US" smtClean="0"/>
              <a:t>Monday, October 30,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13E253B-1893-4367-8BAE-DF4BC10DC578}" type="datetime2">
              <a:rPr lang="en-US" smtClean="0"/>
              <a:t>Monday, October 30, 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B62300D-25B3-4603-86C9-4CB776489F00}" type="datetime2">
              <a:rPr lang="en-US" smtClean="0"/>
              <a:t>Monday, October 30, 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14AD9-FCC8-48B7-B85B-012A91320DFF}" type="datetime2">
              <a:rPr lang="en-US" smtClean="0"/>
              <a:t>Monday, October 30, 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182DC50-D5DB-4F94-B367-9876CD2C4012}" type="datetime2">
              <a:rPr lang="en-US" smtClean="0"/>
              <a:t>Monday, October 30,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92EB412-E790-42EA-81FE-2925D3A43D91}" type="datetime2">
              <a:rPr lang="en-US" smtClean="0"/>
              <a:t>Monday, October 30,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85921-A91A-409C-921C-0E0EC1E750EC}" type="datetime2">
              <a:rPr lang="en-US" smtClean="0"/>
              <a:t>Monday, October 30, 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Lst>
  <p:hf sldNum="0" hdr="0" ftr="0" dt="0"/>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hyperlink" Target="https://www.youtube.com/watch?v=rVcqSc12H4w" TargetMode="External"/><Relationship Id="rId5"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poets.org/node/45593"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Civil_liberties" TargetMode="External"/><Relationship Id="rId4" Type="http://schemas.openxmlformats.org/officeDocument/2006/relationships/hyperlink" Target="https://en.wikipedia.org/wiki/Opposition_(politics)" TargetMode="External"/><Relationship Id="rId5" Type="http://schemas.openxmlformats.org/officeDocument/2006/relationships/hyperlink" Target="https://en.wikipedia.org/wiki/Social_control" TargetMode="External"/><Relationship Id="rId6" Type="http://schemas.openxmlformats.org/officeDocument/2006/relationships/hyperlink" Target="https://en.wikipedia.org/wiki/Civil_society" TargetMode="External"/><Relationship Id="rId7" Type="http://schemas.openxmlformats.org/officeDocument/2006/relationships/hyperlink" Target="https://en.wikipedia.org/wiki/Military" TargetMode="External"/><Relationship Id="rId8" Type="http://schemas.openxmlformats.org/officeDocument/2006/relationships/hyperlink" Target="https://en.wikipedia.org/wiki/Allegiance" TargetMode="External"/><Relationship Id="rId9" Type="http://schemas.openxmlformats.org/officeDocument/2006/relationships/hyperlink" Target="https://en.wikipedia.org/wiki/Socialization" TargetMode="External"/><Relationship Id="rId1" Type="http://schemas.openxmlformats.org/officeDocument/2006/relationships/slideLayout" Target="../slideLayouts/slideLayout2.xml"/><Relationship Id="rId2" Type="http://schemas.openxmlformats.org/officeDocument/2006/relationships/hyperlink" Target="https://en.wikipedia.org/wiki/Power_(politic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Political_system" TargetMode="External"/><Relationship Id="rId4" Type="http://schemas.openxmlformats.org/officeDocument/2006/relationships/hyperlink" Target="https://en.wikipedia.org/wiki/Political_pluralism" TargetMode="External"/><Relationship Id="rId5" Type="http://schemas.openxmlformats.org/officeDocument/2006/relationships/hyperlink" Target="https://en.wikipedia.org/wiki/Legislature" TargetMode="External"/><Relationship Id="rId6" Type="http://schemas.openxmlformats.org/officeDocument/2006/relationships/hyperlink" Target="https://en.wikipedia.org/wiki/Political_party" TargetMode="External"/><Relationship Id="rId7" Type="http://schemas.openxmlformats.org/officeDocument/2006/relationships/hyperlink" Target="https://en.wikipedia.org/wiki/Interest_group" TargetMode="External"/><Relationship Id="rId8" Type="http://schemas.openxmlformats.org/officeDocument/2006/relationships/hyperlink" Target="https://en.wikipedia.org/wiki/Political_legitimacy" TargetMode="External"/><Relationship Id="rId9" Type="http://schemas.openxmlformats.org/officeDocument/2006/relationships/hyperlink" Target="https://en.wikipedia.org/wiki/Political_mobilization" TargetMode="External"/><Relationship Id="rId1" Type="http://schemas.openxmlformats.org/officeDocument/2006/relationships/slideLayout" Target="../slideLayouts/slideLayout2.xml"/><Relationship Id="rId2" Type="http://schemas.openxmlformats.org/officeDocument/2006/relationships/hyperlink" Target="https://en.wikipedia.org/wiki/Regim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Clientelism" TargetMode="External"/><Relationship Id="rId3" Type="http://schemas.openxmlformats.org/officeDocument/2006/relationships/hyperlink" Target="https://en.wikipedia.org/wiki/Military_junta"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1042988" y="765175"/>
            <a:ext cx="6781800" cy="2559050"/>
          </a:xfrm>
        </p:spPr>
        <p:txBody>
          <a:bodyPr>
            <a:normAutofit/>
          </a:bodyPr>
          <a:lstStyle/>
          <a:p>
            <a:pPr eaLnBrk="1" hangingPunct="1"/>
            <a:r>
              <a:rPr lang="es-ES" sz="4400" b="1" dirty="0" smtClean="0">
                <a:latin typeface="Times New Roman" charset="0"/>
              </a:rPr>
              <a:t>SESSION 1: </a:t>
            </a:r>
            <a:r>
              <a:rPr lang="es-ES" sz="4400" b="1" dirty="0" err="1" smtClean="0">
                <a:latin typeface="Times New Roman" charset="0"/>
              </a:rPr>
              <a:t>Introduction</a:t>
            </a:r>
            <a:r>
              <a:rPr lang="es-ES" sz="4400" b="1" dirty="0" smtClean="0">
                <a:latin typeface="Times New Roman" charset="0"/>
              </a:rPr>
              <a:t> </a:t>
            </a:r>
            <a:r>
              <a:rPr lang="es-ES" sz="4400" b="1" dirty="0" err="1" smtClean="0">
                <a:latin typeface="Times New Roman" charset="0"/>
              </a:rPr>
              <a:t>to</a:t>
            </a:r>
            <a:r>
              <a:rPr lang="es-ES" sz="4400" b="1" dirty="0" smtClean="0">
                <a:latin typeface="Times New Roman" charset="0"/>
              </a:rPr>
              <a:t> </a:t>
            </a:r>
            <a:r>
              <a:rPr lang="es-ES" sz="4400" b="1" dirty="0" err="1" smtClean="0">
                <a:latin typeface="Times New Roman" charset="0"/>
              </a:rPr>
              <a:t>Peace</a:t>
            </a:r>
            <a:r>
              <a:rPr lang="es-ES" sz="4400" b="1" dirty="0" smtClean="0">
                <a:latin typeface="Times New Roman" charset="0"/>
              </a:rPr>
              <a:t> and </a:t>
            </a:r>
            <a:r>
              <a:rPr lang="es-ES" sz="4400" b="1" dirty="0" err="1" smtClean="0">
                <a:latin typeface="Times New Roman" charset="0"/>
              </a:rPr>
              <a:t>Conflict</a:t>
            </a:r>
            <a:r>
              <a:rPr lang="es-ES" sz="4400" b="1" dirty="0" smtClean="0">
                <a:latin typeface="Times New Roman" charset="0"/>
              </a:rPr>
              <a:t> </a:t>
            </a:r>
            <a:r>
              <a:rPr lang="es-ES" sz="4400" b="1" dirty="0" err="1" smtClean="0">
                <a:latin typeface="Times New Roman" charset="0"/>
              </a:rPr>
              <a:t>Theory</a:t>
            </a:r>
            <a:endParaRPr lang="es-ES" sz="4400" dirty="0">
              <a:latin typeface="Times New Roman" charset="0"/>
            </a:endParaRPr>
          </a:p>
        </p:txBody>
      </p:sp>
      <p:sp>
        <p:nvSpPr>
          <p:cNvPr id="3075" name="Rectangle 3"/>
          <p:cNvSpPr>
            <a:spLocks noGrp="1" noChangeArrowheads="1"/>
          </p:cNvSpPr>
          <p:nvPr>
            <p:ph type="subTitle" idx="1"/>
          </p:nvPr>
        </p:nvSpPr>
        <p:spPr>
          <a:xfrm>
            <a:off x="1403350" y="3789363"/>
            <a:ext cx="6400800" cy="2089150"/>
          </a:xfrm>
        </p:spPr>
        <p:txBody>
          <a:bodyPr>
            <a:normAutofit fontScale="92500" lnSpcReduction="20000"/>
          </a:bodyPr>
          <a:lstStyle/>
          <a:p>
            <a:pPr eaLnBrk="1" hangingPunct="1">
              <a:defRPr/>
            </a:pPr>
            <a:r>
              <a:rPr lang="es-AR" sz="3200" b="1" dirty="0" smtClean="0">
                <a:latin typeface="Times New Roman"/>
                <a:ea typeface="+mn-ea"/>
                <a:cs typeface="Times New Roman"/>
              </a:rPr>
              <a:t>Dr. Roddy Brett</a:t>
            </a:r>
          </a:p>
          <a:p>
            <a:pPr eaLnBrk="1" hangingPunct="1">
              <a:defRPr/>
            </a:pPr>
            <a:r>
              <a:rPr lang="es-AR" sz="3200" b="1" dirty="0" smtClean="0">
                <a:latin typeface="Times New Roman"/>
                <a:ea typeface="+mn-ea"/>
                <a:cs typeface="Times New Roman"/>
              </a:rPr>
              <a:t>University of St. Andrews</a:t>
            </a:r>
          </a:p>
          <a:p>
            <a:pPr eaLnBrk="1" hangingPunct="1">
              <a:defRPr/>
            </a:pPr>
            <a:r>
              <a:rPr lang="es-AR" sz="3200" b="1" dirty="0" smtClean="0">
                <a:latin typeface="Times New Roman"/>
                <a:cs typeface="Times New Roman"/>
              </a:rPr>
              <a:t>October 2017</a:t>
            </a:r>
            <a:endParaRPr lang="es-AR" sz="3200" b="1" dirty="0" smtClean="0">
              <a:latin typeface="Times New Roman"/>
              <a:ea typeface="+mn-ea"/>
              <a:cs typeface="Times New Roman"/>
            </a:endParaRPr>
          </a:p>
        </p:txBody>
      </p:sp>
    </p:spTree>
    <p:extLst>
      <p:ext uri="{BB962C8B-B14F-4D97-AF65-F5344CB8AC3E}">
        <p14:creationId xmlns:p14="http://schemas.microsoft.com/office/powerpoint/2010/main" val="3080455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charset="0"/>
                <a:ea typeface="Times New Roman" charset="0"/>
                <a:cs typeface="Times New Roman" charset="0"/>
              </a:rPr>
              <a:t>Dance of the dictators</a:t>
            </a:r>
            <a:endParaRPr lang="en-US" sz="4000" b="1" dirty="0">
              <a:latin typeface="Times New Roman" charset="0"/>
              <a:ea typeface="Times New Roman" charset="0"/>
              <a:cs typeface="Times New Roman"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4911" y="1828799"/>
            <a:ext cx="7234178" cy="4178461"/>
          </a:xfrm>
        </p:spPr>
      </p:pic>
    </p:spTree>
    <p:extLst>
      <p:ext uri="{BB962C8B-B14F-4D97-AF65-F5344CB8AC3E}">
        <p14:creationId xmlns:p14="http://schemas.microsoft.com/office/powerpoint/2010/main" val="795369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877" y="1028700"/>
            <a:ext cx="3274100" cy="4525963"/>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7977" y="562818"/>
            <a:ext cx="4004129" cy="3217763"/>
          </a:xfrm>
          <a:prstGeom prst="rect">
            <a:avLst/>
          </a:prstGeom>
        </p:spPr>
      </p:pic>
      <p:sp>
        <p:nvSpPr>
          <p:cNvPr id="9" name="Rectangle 8"/>
          <p:cNvSpPr/>
          <p:nvPr/>
        </p:nvSpPr>
        <p:spPr>
          <a:xfrm>
            <a:off x="457200" y="5703558"/>
            <a:ext cx="4572000" cy="646331"/>
          </a:xfrm>
          <a:prstGeom prst="rect">
            <a:avLst/>
          </a:prstGeom>
        </p:spPr>
        <p:txBody>
          <a:bodyPr>
            <a:spAutoFit/>
          </a:bodyPr>
          <a:lstStyle/>
          <a:p>
            <a:r>
              <a:rPr lang="en-US" dirty="0">
                <a:latin typeface="Times New Roman" charset="0"/>
                <a:ea typeface="Times New Roman" charset="0"/>
                <a:cs typeface="Times New Roman" charset="0"/>
                <a:hlinkClick r:id="rId4"/>
              </a:rPr>
              <a:t>https://</a:t>
            </a:r>
            <a:r>
              <a:rPr lang="en-US" dirty="0" smtClean="0">
                <a:latin typeface="Times New Roman" charset="0"/>
                <a:ea typeface="Times New Roman" charset="0"/>
                <a:cs typeface="Times New Roman" charset="0"/>
                <a:hlinkClick r:id="rId4"/>
              </a:rPr>
              <a:t>www.youtube.com/watch?v=rVcqSc12H4w</a:t>
            </a:r>
            <a:endParaRPr lang="en-US" dirty="0" smtClean="0">
              <a:latin typeface="Times New Roman" charset="0"/>
              <a:ea typeface="Times New Roman" charset="0"/>
              <a:cs typeface="Times New Roman" charset="0"/>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80526" y="3780581"/>
            <a:ext cx="4063474" cy="2771654"/>
          </a:xfrm>
          <a:prstGeom prst="rect">
            <a:avLst/>
          </a:prstGeom>
        </p:spPr>
      </p:pic>
    </p:spTree>
    <p:extLst>
      <p:ext uri="{BB962C8B-B14F-4D97-AF65-F5344CB8AC3E}">
        <p14:creationId xmlns:p14="http://schemas.microsoft.com/office/powerpoint/2010/main" val="196906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latin typeface="Times New Roman" charset="0"/>
                <a:ea typeface="Times New Roman" charset="0"/>
                <a:cs typeface="Times New Roman" charset="0"/>
              </a:rPr>
              <a:t>Generals Pinochet </a:t>
            </a:r>
            <a:r>
              <a:rPr lang="en-US" dirty="0" smtClean="0">
                <a:latin typeface="Times New Roman" charset="0"/>
                <a:ea typeface="Times New Roman" charset="0"/>
                <a:cs typeface="Times New Roman" charset="0"/>
              </a:rPr>
              <a:t>(CHILE: 1973-1990</a:t>
            </a:r>
            <a:r>
              <a:rPr lang="en-US" dirty="0">
                <a:latin typeface="Times New Roman" charset="0"/>
                <a:ea typeface="Times New Roman" charset="0"/>
                <a:cs typeface="Times New Roman" charset="0"/>
              </a:rPr>
              <a:t>) and </a:t>
            </a:r>
            <a:r>
              <a:rPr lang="en-US" dirty="0" err="1">
                <a:latin typeface="Times New Roman" charset="0"/>
                <a:ea typeface="Times New Roman" charset="0"/>
                <a:cs typeface="Times New Roman" charset="0"/>
              </a:rPr>
              <a:t>Videla</a:t>
            </a: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(ARGENTINA: 1976-1981)</a:t>
            </a:r>
          </a:p>
          <a:p>
            <a:r>
              <a:rPr lang="en-US" dirty="0" smtClean="0">
                <a:latin typeface="Times New Roman" charset="0"/>
                <a:ea typeface="Times New Roman" charset="0"/>
                <a:cs typeface="Times New Roman" charset="0"/>
              </a:rPr>
              <a:t>General Francisco Franco (SPAIN: 1939-1975)</a:t>
            </a:r>
          </a:p>
          <a:p>
            <a:r>
              <a:rPr lang="en-US" dirty="0" smtClean="0">
                <a:latin typeface="Times New Roman" charset="0"/>
                <a:ea typeface="Times New Roman" charset="0"/>
                <a:cs typeface="Times New Roman" charset="0"/>
              </a:rPr>
              <a:t>General Idi Amin (UGANDA: 1971-1979)</a:t>
            </a:r>
          </a:p>
          <a:p>
            <a:r>
              <a:rPr lang="en-US" dirty="0">
                <a:latin typeface="Times New Roman" charset="0"/>
                <a:ea typeface="Times New Roman" charset="0"/>
                <a:cs typeface="Times New Roman" charset="0"/>
              </a:rPr>
              <a:t>Kim </a:t>
            </a:r>
            <a:r>
              <a:rPr lang="en-US" dirty="0" err="1" smtClean="0">
                <a:latin typeface="Times New Roman" charset="0"/>
                <a:ea typeface="Times New Roman" charset="0"/>
                <a:cs typeface="Times New Roman" charset="0"/>
              </a:rPr>
              <a:t>Jong-il</a:t>
            </a:r>
            <a:r>
              <a:rPr lang="en-US" dirty="0" smtClean="0">
                <a:latin typeface="Times New Roman" charset="0"/>
                <a:ea typeface="Times New Roman" charset="0"/>
                <a:cs typeface="Times New Roman" charset="0"/>
              </a:rPr>
              <a:t> (NORTH KOREA: 1994-2011)</a:t>
            </a:r>
          </a:p>
          <a:p>
            <a:r>
              <a:rPr lang="en-US" dirty="0" smtClean="0">
                <a:latin typeface="Times New Roman" charset="0"/>
                <a:ea typeface="Times New Roman" charset="0"/>
                <a:cs typeface="Times New Roman" charset="0"/>
              </a:rPr>
              <a:t>Dictators; leaders of authoritarian regimes</a:t>
            </a:r>
            <a:endParaRPr lang="en-US" dirty="0"/>
          </a:p>
        </p:txBody>
      </p:sp>
    </p:spTree>
    <p:extLst>
      <p:ext uri="{BB962C8B-B14F-4D97-AF65-F5344CB8AC3E}">
        <p14:creationId xmlns:p14="http://schemas.microsoft.com/office/powerpoint/2010/main" val="1540503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u="sng" dirty="0">
                <a:latin typeface="Times New Roman"/>
                <a:cs typeface="Times New Roman"/>
                <a:hlinkClick r:id="rId2"/>
              </a:rPr>
              <a:t>W. H. </a:t>
            </a:r>
            <a:r>
              <a:rPr lang="en-GB" u="sng" dirty="0" smtClean="0">
                <a:latin typeface="Times New Roman"/>
                <a:cs typeface="Times New Roman"/>
                <a:hlinkClick r:id="rId2"/>
              </a:rPr>
              <a:t>Auden</a:t>
            </a:r>
            <a:endParaRPr lang="en-GB" b="1" dirty="0">
              <a:latin typeface="Times New Roman"/>
              <a:cs typeface="Times New Roman"/>
            </a:endParaRPr>
          </a:p>
          <a:p>
            <a:r>
              <a:rPr lang="en-GB" u="sng" dirty="0">
                <a:latin typeface="Times New Roman"/>
                <a:cs typeface="Times New Roman"/>
              </a:rPr>
              <a:t>Epitaph on a Tyrant</a:t>
            </a:r>
            <a:endParaRPr lang="en-GB" dirty="0">
              <a:latin typeface="Times New Roman"/>
              <a:cs typeface="Times New Roman"/>
            </a:endParaRPr>
          </a:p>
          <a:p>
            <a:pPr marL="0" indent="0">
              <a:buNone/>
            </a:pPr>
            <a:r>
              <a:rPr lang="en-GB" dirty="0" smtClean="0">
                <a:latin typeface="Times New Roman"/>
                <a:cs typeface="Times New Roman"/>
              </a:rPr>
              <a:t>“Perfection</a:t>
            </a:r>
            <a:r>
              <a:rPr lang="en-GB" dirty="0">
                <a:latin typeface="Times New Roman"/>
                <a:cs typeface="Times New Roman"/>
              </a:rPr>
              <a:t>, of a kind, was what he was </a:t>
            </a:r>
            <a:r>
              <a:rPr lang="en-GB" dirty="0" smtClean="0">
                <a:latin typeface="Times New Roman"/>
                <a:cs typeface="Times New Roman"/>
              </a:rPr>
              <a:t>after</a:t>
            </a:r>
            <a:r>
              <a:rPr lang="is-IS" dirty="0" smtClean="0">
                <a:latin typeface="Times New Roman"/>
                <a:cs typeface="Times New Roman"/>
              </a:rPr>
              <a:t>…</a:t>
            </a:r>
            <a:r>
              <a:rPr lang="en-GB" dirty="0" smtClean="0">
                <a:latin typeface="Times New Roman"/>
                <a:cs typeface="Times New Roman"/>
              </a:rPr>
              <a:t>When </a:t>
            </a:r>
            <a:r>
              <a:rPr lang="en-GB" dirty="0">
                <a:latin typeface="Times New Roman"/>
                <a:cs typeface="Times New Roman"/>
              </a:rPr>
              <a:t>he laughed, respectable senators burst with laughter, And when he cried the little children died in the </a:t>
            </a:r>
            <a:r>
              <a:rPr lang="en-GB" dirty="0" smtClean="0">
                <a:latin typeface="Times New Roman"/>
                <a:cs typeface="Times New Roman"/>
              </a:rPr>
              <a:t>streets”</a:t>
            </a:r>
            <a:endParaRPr lang="en-GB" dirty="0">
              <a:latin typeface="Times New Roman"/>
              <a:cs typeface="Times New Roman"/>
            </a:endParaRPr>
          </a:p>
        </p:txBody>
      </p:sp>
    </p:spTree>
    <p:extLst>
      <p:ext uri="{BB962C8B-B14F-4D97-AF65-F5344CB8AC3E}">
        <p14:creationId xmlns:p14="http://schemas.microsoft.com/office/powerpoint/2010/main" val="3083035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Characteristics of Authoritarianism / IAC:</a:t>
            </a:r>
            <a:endParaRPr lang="en-US" sz="4000" b="1" dirty="0">
              <a:latin typeface="Times New Roman"/>
              <a:cs typeface="Times New Roman"/>
            </a:endParaRPr>
          </a:p>
        </p:txBody>
      </p:sp>
      <p:sp>
        <p:nvSpPr>
          <p:cNvPr id="3" name="Content Placeholder 2"/>
          <p:cNvSpPr>
            <a:spLocks noGrp="1"/>
          </p:cNvSpPr>
          <p:nvPr>
            <p:ph idx="1"/>
          </p:nvPr>
        </p:nvSpPr>
        <p:spPr/>
        <p:txBody>
          <a:bodyPr>
            <a:normAutofit fontScale="47500" lnSpcReduction="20000"/>
          </a:bodyPr>
          <a:lstStyle/>
          <a:p>
            <a:pPr marL="0" indent="0">
              <a:buNone/>
            </a:pPr>
            <a:r>
              <a:rPr lang="en-GB" b="1" dirty="0" smtClean="0">
                <a:solidFill>
                  <a:srgbClr val="FFFFFF"/>
                </a:solidFill>
                <a:latin typeface="Times New Roman"/>
                <a:cs typeface="Times New Roman"/>
              </a:rPr>
              <a:t>POLITICAL EXCLUSION:</a:t>
            </a:r>
          </a:p>
          <a:p>
            <a:pPr marL="0" indent="0">
              <a:buNone/>
            </a:pPr>
            <a:r>
              <a:rPr lang="en-GB" dirty="0" smtClean="0">
                <a:solidFill>
                  <a:srgbClr val="FFFFFF"/>
                </a:solidFill>
                <a:latin typeface="Times New Roman"/>
                <a:cs typeface="Times New Roman"/>
              </a:rPr>
              <a:t>- the informal and unregulated exercise of </a:t>
            </a:r>
            <a:r>
              <a:rPr lang="en-GB" u="sng" dirty="0" smtClean="0">
                <a:solidFill>
                  <a:srgbClr val="FFFFFF"/>
                </a:solidFill>
                <a:latin typeface="Times New Roman"/>
                <a:cs typeface="Times New Roman"/>
                <a:hlinkClick r:id="rId2"/>
              </a:rPr>
              <a:t>political power</a:t>
            </a:r>
            <a:r>
              <a:rPr lang="en-GB" dirty="0">
                <a:solidFill>
                  <a:srgbClr val="FFFFFF"/>
                </a:solidFill>
                <a:latin typeface="Times New Roman"/>
                <a:cs typeface="Times New Roman"/>
              </a:rPr>
              <a:t> </a:t>
            </a:r>
            <a:r>
              <a:rPr lang="en-GB" dirty="0" smtClean="0">
                <a:solidFill>
                  <a:srgbClr val="FFFFFF"/>
                </a:solidFill>
                <a:latin typeface="Times New Roman"/>
                <a:cs typeface="Times New Roman"/>
              </a:rPr>
              <a:t>(often by individual, junta, regime)</a:t>
            </a:r>
          </a:p>
          <a:p>
            <a:pPr marL="0" indent="0">
              <a:buNone/>
            </a:pPr>
            <a:r>
              <a:rPr lang="en-GB" dirty="0" smtClean="0">
                <a:solidFill>
                  <a:srgbClr val="FFFFFF"/>
                </a:solidFill>
                <a:latin typeface="Times New Roman"/>
                <a:cs typeface="Times New Roman"/>
              </a:rPr>
              <a:t>- self-appointed leadership (sometimes elected); extensive personal power</a:t>
            </a:r>
          </a:p>
          <a:p>
            <a:pPr marL="0" indent="0">
              <a:buNone/>
            </a:pPr>
            <a:r>
              <a:rPr lang="en-GB" dirty="0" smtClean="0">
                <a:solidFill>
                  <a:srgbClr val="FFFFFF"/>
                </a:solidFill>
                <a:latin typeface="Times New Roman"/>
                <a:cs typeface="Times New Roman"/>
              </a:rPr>
              <a:t>- no free </a:t>
            </a:r>
            <a:r>
              <a:rPr lang="en-GB" dirty="0">
                <a:solidFill>
                  <a:srgbClr val="FFFFFF"/>
                </a:solidFill>
                <a:latin typeface="Times New Roman"/>
                <a:cs typeface="Times New Roman"/>
              </a:rPr>
              <a:t>choice among </a:t>
            </a:r>
            <a:r>
              <a:rPr lang="en-GB" dirty="0" smtClean="0">
                <a:solidFill>
                  <a:srgbClr val="FFFFFF"/>
                </a:solidFill>
                <a:latin typeface="Times New Roman"/>
                <a:cs typeface="Times New Roman"/>
              </a:rPr>
              <a:t>competitors</a:t>
            </a:r>
          </a:p>
          <a:p>
            <a:pPr marL="0" indent="0">
              <a:buNone/>
            </a:pPr>
            <a:r>
              <a:rPr lang="en-GB" b="1" dirty="0" smtClean="0">
                <a:solidFill>
                  <a:srgbClr val="FFFFFF"/>
                </a:solidFill>
                <a:latin typeface="Times New Roman"/>
                <a:cs typeface="Times New Roman"/>
              </a:rPr>
              <a:t>SOCIAL CLOSURE:</a:t>
            </a:r>
          </a:p>
          <a:p>
            <a:pPr marL="0" indent="0">
              <a:buNone/>
            </a:pPr>
            <a:r>
              <a:rPr lang="en-GB" dirty="0" smtClean="0">
                <a:solidFill>
                  <a:srgbClr val="FFFFFF"/>
                </a:solidFill>
                <a:latin typeface="Times New Roman"/>
                <a:cs typeface="Times New Roman"/>
              </a:rPr>
              <a:t>- arbitrary </a:t>
            </a:r>
            <a:r>
              <a:rPr lang="en-GB" dirty="0">
                <a:solidFill>
                  <a:srgbClr val="FFFFFF"/>
                </a:solidFill>
                <a:latin typeface="Times New Roman"/>
                <a:cs typeface="Times New Roman"/>
              </a:rPr>
              <a:t>deprivation of </a:t>
            </a:r>
            <a:r>
              <a:rPr lang="en-GB" u="sng" dirty="0">
                <a:solidFill>
                  <a:srgbClr val="FFFFFF"/>
                </a:solidFill>
                <a:latin typeface="Times New Roman"/>
                <a:cs typeface="Times New Roman"/>
                <a:hlinkClick r:id="rId3"/>
              </a:rPr>
              <a:t>civil </a:t>
            </a:r>
            <a:r>
              <a:rPr lang="en-GB" u="sng" dirty="0" smtClean="0">
                <a:solidFill>
                  <a:srgbClr val="FFFFFF"/>
                </a:solidFill>
                <a:latin typeface="Times New Roman"/>
                <a:cs typeface="Times New Roman"/>
                <a:hlinkClick r:id="rId3"/>
              </a:rPr>
              <a:t>liberties</a:t>
            </a:r>
            <a:r>
              <a:rPr lang="en-GB" dirty="0">
                <a:solidFill>
                  <a:srgbClr val="FFFFFF"/>
                </a:solidFill>
                <a:latin typeface="Times New Roman"/>
                <a:cs typeface="Times New Roman"/>
              </a:rPr>
              <a:t> </a:t>
            </a:r>
            <a:r>
              <a:rPr lang="en-GB" dirty="0" smtClean="0">
                <a:solidFill>
                  <a:srgbClr val="FFFFFF"/>
                </a:solidFill>
                <a:latin typeface="Times New Roman"/>
                <a:cs typeface="Times New Roman"/>
              </a:rPr>
              <a:t>and exercise of law / judiciary</a:t>
            </a:r>
          </a:p>
          <a:p>
            <a:pPr marL="0" indent="0">
              <a:buNone/>
            </a:pPr>
            <a:r>
              <a:rPr lang="en-GB" dirty="0" smtClean="0">
                <a:solidFill>
                  <a:srgbClr val="FFFFFF"/>
                </a:solidFill>
                <a:latin typeface="Times New Roman"/>
                <a:cs typeface="Times New Roman"/>
              </a:rPr>
              <a:t>- little </a:t>
            </a:r>
            <a:r>
              <a:rPr lang="en-GB" dirty="0">
                <a:solidFill>
                  <a:srgbClr val="FFFFFF"/>
                </a:solidFill>
                <a:latin typeface="Times New Roman"/>
                <a:cs typeface="Times New Roman"/>
              </a:rPr>
              <a:t>tolerance for meaningful </a:t>
            </a:r>
            <a:r>
              <a:rPr lang="en-GB" u="sng" dirty="0" smtClean="0">
                <a:solidFill>
                  <a:srgbClr val="FFFFFF"/>
                </a:solidFill>
                <a:latin typeface="Times New Roman"/>
                <a:cs typeface="Times New Roman"/>
                <a:hlinkClick r:id="rId4"/>
              </a:rPr>
              <a:t>opposition</a:t>
            </a:r>
            <a:endParaRPr lang="en-GB" dirty="0">
              <a:solidFill>
                <a:srgbClr val="FFFFFF"/>
              </a:solidFill>
              <a:latin typeface="Times New Roman"/>
              <a:cs typeface="Times New Roman"/>
            </a:endParaRPr>
          </a:p>
          <a:p>
            <a:pPr marL="0" indent="0">
              <a:buNone/>
            </a:pPr>
            <a:r>
              <a:rPr lang="en-GB" u="sng" dirty="0" smtClean="0">
                <a:solidFill>
                  <a:srgbClr val="FFFFFF"/>
                </a:solidFill>
                <a:latin typeface="Times New Roman"/>
                <a:cs typeface="Times New Roman"/>
                <a:hlinkClick r:id="rId5"/>
              </a:rPr>
              <a:t>- social control</a:t>
            </a:r>
            <a:r>
              <a:rPr lang="en-GB" dirty="0" smtClean="0">
                <a:solidFill>
                  <a:srgbClr val="FFFFFF"/>
                </a:solidFill>
                <a:latin typeface="Times New Roman"/>
                <a:cs typeface="Times New Roman"/>
              </a:rPr>
              <a:t> (closure of </a:t>
            </a:r>
            <a:r>
              <a:rPr lang="en-GB" u="sng" dirty="0" smtClean="0">
                <a:solidFill>
                  <a:srgbClr val="FFFFFF"/>
                </a:solidFill>
                <a:latin typeface="Times New Roman"/>
                <a:cs typeface="Times New Roman"/>
                <a:hlinkClick r:id="rId6"/>
              </a:rPr>
              <a:t>civil society</a:t>
            </a:r>
            <a:r>
              <a:rPr lang="en-GB" dirty="0" smtClean="0">
                <a:solidFill>
                  <a:srgbClr val="FFFFFF"/>
                </a:solidFill>
                <a:latin typeface="Times New Roman"/>
                <a:cs typeface="Times New Roman"/>
              </a:rPr>
              <a:t>) </a:t>
            </a:r>
          </a:p>
          <a:p>
            <a:pPr marL="0" indent="0">
              <a:buNone/>
            </a:pPr>
            <a:r>
              <a:rPr lang="en-GB" b="1" dirty="0" smtClean="0">
                <a:solidFill>
                  <a:srgbClr val="FFFFFF"/>
                </a:solidFill>
                <a:latin typeface="Times New Roman"/>
                <a:cs typeface="Times New Roman"/>
              </a:rPr>
              <a:t>REPRESSION:</a:t>
            </a:r>
          </a:p>
          <a:p>
            <a:pPr marL="0" indent="0">
              <a:buNone/>
            </a:pPr>
            <a:r>
              <a:rPr lang="en-GB" dirty="0" smtClean="0">
                <a:solidFill>
                  <a:srgbClr val="FFFFFF"/>
                </a:solidFill>
                <a:latin typeface="Times New Roman"/>
                <a:cs typeface="Times New Roman"/>
              </a:rPr>
              <a:t>- political </a:t>
            </a:r>
            <a:r>
              <a:rPr lang="en-GB" dirty="0">
                <a:solidFill>
                  <a:srgbClr val="FFFFFF"/>
                </a:solidFill>
                <a:latin typeface="Times New Roman"/>
                <a:cs typeface="Times New Roman"/>
              </a:rPr>
              <a:t>stability </a:t>
            </a:r>
            <a:r>
              <a:rPr lang="en-GB" dirty="0" smtClean="0">
                <a:solidFill>
                  <a:srgbClr val="FFFFFF"/>
                </a:solidFill>
                <a:latin typeface="Times New Roman"/>
                <a:cs typeface="Times New Roman"/>
              </a:rPr>
              <a:t>maintained by control </a:t>
            </a:r>
            <a:r>
              <a:rPr lang="en-GB" dirty="0">
                <a:solidFill>
                  <a:srgbClr val="FFFFFF"/>
                </a:solidFill>
                <a:latin typeface="Times New Roman"/>
                <a:cs typeface="Times New Roman"/>
              </a:rPr>
              <a:t>over and support of the </a:t>
            </a:r>
            <a:r>
              <a:rPr lang="en-GB" u="sng" dirty="0">
                <a:solidFill>
                  <a:srgbClr val="FFFFFF"/>
                </a:solidFill>
                <a:latin typeface="Times New Roman"/>
                <a:cs typeface="Times New Roman"/>
                <a:hlinkClick r:id="rId7"/>
              </a:rPr>
              <a:t>armed </a:t>
            </a:r>
            <a:r>
              <a:rPr lang="en-GB" u="sng" dirty="0" smtClean="0">
                <a:solidFill>
                  <a:srgbClr val="FFFFFF"/>
                </a:solidFill>
                <a:latin typeface="Times New Roman"/>
                <a:cs typeface="Times New Roman"/>
                <a:hlinkClick r:id="rId7"/>
              </a:rPr>
              <a:t>forces</a:t>
            </a:r>
            <a:r>
              <a:rPr lang="en-GB" dirty="0" smtClean="0">
                <a:solidFill>
                  <a:srgbClr val="FFFFFF"/>
                </a:solidFill>
                <a:latin typeface="Times New Roman"/>
                <a:cs typeface="Times New Roman"/>
              </a:rPr>
              <a:t>; bureaucracy </a:t>
            </a:r>
            <a:r>
              <a:rPr lang="en-GB" dirty="0">
                <a:solidFill>
                  <a:srgbClr val="FFFFFF"/>
                </a:solidFill>
                <a:latin typeface="Times New Roman"/>
                <a:cs typeface="Times New Roman"/>
              </a:rPr>
              <a:t>staffed by the </a:t>
            </a:r>
            <a:r>
              <a:rPr lang="en-GB" dirty="0" smtClean="0">
                <a:solidFill>
                  <a:srgbClr val="FFFFFF"/>
                </a:solidFill>
                <a:latin typeface="Times New Roman"/>
                <a:cs typeface="Times New Roman"/>
              </a:rPr>
              <a:t>regime; creation </a:t>
            </a:r>
            <a:r>
              <a:rPr lang="en-GB" dirty="0">
                <a:solidFill>
                  <a:srgbClr val="FFFFFF"/>
                </a:solidFill>
                <a:latin typeface="Times New Roman"/>
                <a:cs typeface="Times New Roman"/>
              </a:rPr>
              <a:t>of </a:t>
            </a:r>
            <a:r>
              <a:rPr lang="en-GB" dirty="0" smtClean="0">
                <a:solidFill>
                  <a:srgbClr val="FFFFFF"/>
                </a:solidFill>
                <a:latin typeface="Times New Roman"/>
                <a:cs typeface="Times New Roman"/>
              </a:rPr>
              <a:t>networks of </a:t>
            </a:r>
            <a:r>
              <a:rPr lang="en-GB" u="sng" dirty="0" smtClean="0">
                <a:solidFill>
                  <a:srgbClr val="FFFFFF"/>
                </a:solidFill>
                <a:latin typeface="Times New Roman"/>
                <a:cs typeface="Times New Roman"/>
                <a:hlinkClick r:id="rId8"/>
              </a:rPr>
              <a:t>allegiance</a:t>
            </a:r>
            <a:r>
              <a:rPr lang="en-GB" dirty="0" smtClean="0">
                <a:solidFill>
                  <a:srgbClr val="FFFFFF"/>
                </a:solidFill>
                <a:latin typeface="Times New Roman"/>
                <a:cs typeface="Times New Roman"/>
              </a:rPr>
              <a:t> (through </a:t>
            </a:r>
            <a:r>
              <a:rPr lang="en-GB" u="sng" dirty="0" smtClean="0">
                <a:solidFill>
                  <a:srgbClr val="FFFFFF"/>
                </a:solidFill>
                <a:latin typeface="Times New Roman"/>
                <a:cs typeface="Times New Roman"/>
                <a:hlinkClick r:id="rId9"/>
              </a:rPr>
              <a:t>socialisation</a:t>
            </a:r>
            <a:r>
              <a:rPr lang="en-GB" dirty="0" smtClean="0">
                <a:solidFill>
                  <a:srgbClr val="FFFFFF"/>
                </a:solidFill>
                <a:latin typeface="Times New Roman"/>
                <a:cs typeface="Times New Roman"/>
              </a:rPr>
              <a:t> </a:t>
            </a:r>
            <a:r>
              <a:rPr lang="en-GB" dirty="0">
                <a:solidFill>
                  <a:srgbClr val="FFFFFF"/>
                </a:solidFill>
                <a:latin typeface="Times New Roman"/>
                <a:cs typeface="Times New Roman"/>
              </a:rPr>
              <a:t>and </a:t>
            </a:r>
            <a:r>
              <a:rPr lang="en-GB" dirty="0" smtClean="0">
                <a:solidFill>
                  <a:srgbClr val="FFFFFF"/>
                </a:solidFill>
                <a:latin typeface="Times New Roman"/>
                <a:cs typeface="Times New Roman"/>
              </a:rPr>
              <a:t>indoctrination)</a:t>
            </a:r>
          </a:p>
          <a:p>
            <a:pPr marL="0" indent="0">
              <a:buNone/>
            </a:pPr>
            <a:r>
              <a:rPr lang="en-GB" dirty="0" smtClean="0">
                <a:solidFill>
                  <a:srgbClr val="FFFFFF"/>
                </a:solidFill>
                <a:latin typeface="Times New Roman"/>
                <a:cs typeface="Times New Roman"/>
              </a:rPr>
              <a:t>- use of violence (threat; attack; torture; disappearance; homicide; massacre) against ever increasing circle of regime enemies – ‘not just the bomber but the ideologue’ (</a:t>
            </a:r>
            <a:r>
              <a:rPr lang="en-GB" dirty="0" err="1" smtClean="0">
                <a:solidFill>
                  <a:srgbClr val="FFFFFF"/>
                </a:solidFill>
                <a:latin typeface="Times New Roman"/>
                <a:cs typeface="Times New Roman"/>
              </a:rPr>
              <a:t>Videla</a:t>
            </a:r>
            <a:r>
              <a:rPr lang="en-GB" dirty="0" smtClean="0">
                <a:solidFill>
                  <a:srgbClr val="FFFFFF"/>
                </a:solidFill>
                <a:latin typeface="Times New Roman"/>
                <a:cs typeface="Times New Roman"/>
              </a:rPr>
              <a:t>) (</a:t>
            </a:r>
            <a:r>
              <a:rPr lang="en-GB" dirty="0" err="1" smtClean="0">
                <a:solidFill>
                  <a:srgbClr val="FFFFFF"/>
                </a:solidFill>
                <a:latin typeface="Times New Roman"/>
                <a:cs typeface="Times New Roman"/>
              </a:rPr>
              <a:t>CaH</a:t>
            </a:r>
            <a:r>
              <a:rPr lang="en-GB" dirty="0" smtClean="0">
                <a:solidFill>
                  <a:srgbClr val="FFFFFF"/>
                </a:solidFill>
                <a:latin typeface="Times New Roman"/>
                <a:cs typeface="Times New Roman"/>
              </a:rPr>
              <a:t>; genocide)</a:t>
            </a:r>
            <a:endParaRPr lang="en-US" dirty="0"/>
          </a:p>
        </p:txBody>
      </p:sp>
    </p:spTree>
    <p:extLst>
      <p:ext uri="{BB962C8B-B14F-4D97-AF65-F5344CB8AC3E}">
        <p14:creationId xmlns:p14="http://schemas.microsoft.com/office/powerpoint/2010/main" val="40116791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charset="0"/>
                <a:ea typeface="Times New Roman" charset="0"/>
                <a:cs typeface="Times New Roman" charset="0"/>
              </a:rPr>
              <a:t>Objectives?</a:t>
            </a:r>
            <a:endParaRPr lang="en-US" b="1"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85000" lnSpcReduction="10000"/>
          </a:bodyPr>
          <a:lstStyle/>
          <a:p>
            <a:r>
              <a:rPr lang="en-US" i="1" dirty="0" smtClean="0">
                <a:latin typeface="Times New Roman" charset="0"/>
                <a:ea typeface="Times New Roman" charset="0"/>
                <a:cs typeface="Times New Roman" charset="0"/>
              </a:rPr>
              <a:t>Dynastic rule</a:t>
            </a:r>
            <a:r>
              <a:rPr lang="en-US" dirty="0" smtClean="0">
                <a:latin typeface="Times New Roman" charset="0"/>
                <a:ea typeface="Times New Roman" charset="0"/>
                <a:cs typeface="Times New Roman" charset="0"/>
              </a:rPr>
              <a:t> (Somoza, Nicaragua; Kim Jong-Il, NK)</a:t>
            </a:r>
          </a:p>
          <a:p>
            <a:r>
              <a:rPr lang="en-US" i="1" dirty="0" smtClean="0">
                <a:latin typeface="Times New Roman" charset="0"/>
                <a:ea typeface="Times New Roman" charset="0"/>
                <a:cs typeface="Times New Roman" charset="0"/>
              </a:rPr>
              <a:t>Combat subversion and bring back order</a:t>
            </a:r>
            <a:r>
              <a:rPr lang="en-US" dirty="0" smtClean="0">
                <a:latin typeface="Times New Roman" charset="0"/>
                <a:ea typeface="Times New Roman" charset="0"/>
                <a:cs typeface="Times New Roman" charset="0"/>
              </a:rPr>
              <a:t> (Pinochet, Chile; Suharto, Indonesia; Rios </a:t>
            </a:r>
            <a:r>
              <a:rPr lang="en-US" dirty="0" err="1" smtClean="0">
                <a:latin typeface="Times New Roman" charset="0"/>
                <a:ea typeface="Times New Roman" charset="0"/>
                <a:cs typeface="Times New Roman" charset="0"/>
              </a:rPr>
              <a:t>Montt</a:t>
            </a:r>
            <a:r>
              <a:rPr lang="en-US" dirty="0" smtClean="0">
                <a:latin typeface="Times New Roman" charset="0"/>
                <a:ea typeface="Times New Roman" charset="0"/>
                <a:cs typeface="Times New Roman" charset="0"/>
              </a:rPr>
              <a:t>, Guatemala)</a:t>
            </a:r>
          </a:p>
          <a:p>
            <a:r>
              <a:rPr lang="en-US" i="1" dirty="0" smtClean="0">
                <a:latin typeface="Times New Roman" charset="0"/>
                <a:ea typeface="Times New Roman" charset="0"/>
                <a:cs typeface="Times New Roman" charset="0"/>
              </a:rPr>
              <a:t>Economic </a:t>
            </a:r>
            <a:r>
              <a:rPr lang="en-US" i="1" dirty="0" err="1" smtClean="0">
                <a:latin typeface="Times New Roman" charset="0"/>
                <a:ea typeface="Times New Roman" charset="0"/>
                <a:cs typeface="Times New Roman" charset="0"/>
              </a:rPr>
              <a:t>modernisation</a:t>
            </a:r>
            <a:r>
              <a:rPr lang="en-US" dirty="0" smtClean="0">
                <a:latin typeface="Times New Roman" charset="0"/>
                <a:ea typeface="Times New Roman" charset="0"/>
                <a:cs typeface="Times New Roman" charset="0"/>
              </a:rPr>
              <a:t> (Pinochet, Chile; </a:t>
            </a:r>
            <a:r>
              <a:rPr lang="en-US" dirty="0" err="1" smtClean="0">
                <a:latin typeface="Times New Roman" charset="0"/>
                <a:ea typeface="Times New Roman" charset="0"/>
                <a:cs typeface="Times New Roman" charset="0"/>
              </a:rPr>
              <a:t>Videla</a:t>
            </a:r>
            <a:r>
              <a:rPr lang="en-US" dirty="0" smtClean="0">
                <a:latin typeface="Times New Roman" charset="0"/>
                <a:ea typeface="Times New Roman" charset="0"/>
                <a:cs typeface="Times New Roman" charset="0"/>
              </a:rPr>
              <a:t>, Argentina)</a:t>
            </a:r>
          </a:p>
          <a:p>
            <a:r>
              <a:rPr lang="en-US" i="1" dirty="0" smtClean="0">
                <a:latin typeface="Times New Roman" charset="0"/>
                <a:ea typeface="Times New Roman" charset="0"/>
                <a:cs typeface="Times New Roman" charset="0"/>
              </a:rPr>
              <a:t>Nation-building / social engineering</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Videla</a:t>
            </a:r>
            <a:r>
              <a:rPr lang="en-US" dirty="0" smtClean="0">
                <a:latin typeface="Times New Roman" charset="0"/>
                <a:ea typeface="Times New Roman" charset="0"/>
                <a:cs typeface="Times New Roman" charset="0"/>
              </a:rPr>
              <a:t>, Argentina)</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441364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charset="0"/>
                <a:ea typeface="Times New Roman" charset="0"/>
                <a:cs typeface="Times New Roman" charset="0"/>
              </a:rPr>
              <a:t>Characteristics</a:t>
            </a:r>
            <a:endParaRPr lang="en-US" b="1"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85000" lnSpcReduction="20000"/>
          </a:bodyPr>
          <a:lstStyle/>
          <a:p>
            <a:r>
              <a:rPr lang="en-GB" dirty="0" smtClean="0">
                <a:latin typeface="Times New Roman"/>
                <a:ea typeface="Times New Roman" charset="0"/>
                <a:cs typeface="Times New Roman"/>
              </a:rPr>
              <a:t>Militarisation of state apparatus</a:t>
            </a:r>
          </a:p>
          <a:p>
            <a:r>
              <a:rPr lang="en-GB" dirty="0" smtClean="0">
                <a:latin typeface="Times New Roman"/>
                <a:ea typeface="Times New Roman" charset="0"/>
                <a:cs typeface="Times New Roman"/>
              </a:rPr>
              <a:t>Weakening of institutions (no rule of law)</a:t>
            </a:r>
          </a:p>
          <a:p>
            <a:r>
              <a:rPr lang="en-GB" dirty="0" smtClean="0">
                <a:latin typeface="Times New Roman"/>
                <a:ea typeface="Times New Roman" charset="0"/>
                <a:cs typeface="Times New Roman"/>
              </a:rPr>
              <a:t>Entrenched corruption (Suharto; Pinochet; </a:t>
            </a:r>
            <a:r>
              <a:rPr lang="en-GB" dirty="0" err="1" smtClean="0">
                <a:latin typeface="Times New Roman"/>
                <a:ea typeface="Times New Roman" charset="0"/>
                <a:cs typeface="Times New Roman"/>
              </a:rPr>
              <a:t>Montt</a:t>
            </a:r>
            <a:r>
              <a:rPr lang="en-GB" dirty="0" smtClean="0">
                <a:latin typeface="Times New Roman"/>
                <a:ea typeface="Times New Roman" charset="0"/>
                <a:cs typeface="Times New Roman"/>
              </a:rPr>
              <a:t>)</a:t>
            </a:r>
          </a:p>
          <a:p>
            <a:r>
              <a:rPr lang="en-GB" dirty="0" smtClean="0">
                <a:latin typeface="Times New Roman"/>
                <a:ea typeface="Times New Roman" charset="0"/>
                <a:cs typeface="Times New Roman"/>
              </a:rPr>
              <a:t>Consolidation of </a:t>
            </a:r>
            <a:r>
              <a:rPr lang="en-GB" dirty="0" err="1" smtClean="0">
                <a:latin typeface="Times New Roman"/>
                <a:ea typeface="Times New Roman" charset="0"/>
                <a:cs typeface="Times New Roman"/>
              </a:rPr>
              <a:t>clientelist</a:t>
            </a:r>
            <a:r>
              <a:rPr lang="en-GB" dirty="0" smtClean="0">
                <a:latin typeface="Times New Roman"/>
                <a:ea typeface="Times New Roman" charset="0"/>
                <a:cs typeface="Times New Roman"/>
              </a:rPr>
              <a:t> networks (military; party – national + local)</a:t>
            </a:r>
          </a:p>
          <a:p>
            <a:r>
              <a:rPr lang="en-GB" dirty="0" smtClean="0">
                <a:latin typeface="Times New Roman"/>
                <a:ea typeface="Times New Roman" charset="0"/>
                <a:cs typeface="Times New Roman"/>
              </a:rPr>
              <a:t>Closure of civil society spaces</a:t>
            </a:r>
          </a:p>
          <a:p>
            <a:r>
              <a:rPr lang="en-GB" dirty="0" smtClean="0">
                <a:latin typeface="Times New Roman"/>
                <a:ea typeface="Times New Roman" charset="0"/>
                <a:cs typeface="Times New Roman"/>
              </a:rPr>
              <a:t>Imposition of a culture of terror and fear</a:t>
            </a:r>
          </a:p>
        </p:txBody>
      </p:sp>
    </p:spTree>
    <p:extLst>
      <p:ext uri="{BB962C8B-B14F-4D97-AF65-F5344CB8AC3E}">
        <p14:creationId xmlns:p14="http://schemas.microsoft.com/office/powerpoint/2010/main" val="6793472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charset="0"/>
                <a:ea typeface="Times New Roman" charset="0"/>
                <a:cs typeface="Times New Roman" charset="0"/>
              </a:rPr>
              <a:t>Juan Linz (1964)</a:t>
            </a:r>
            <a:endParaRPr lang="en-US" b="1"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55000" lnSpcReduction="20000"/>
          </a:bodyPr>
          <a:lstStyle/>
          <a:p>
            <a:r>
              <a:rPr lang="en-GB" b="1" dirty="0" smtClean="0">
                <a:latin typeface="Times New Roman"/>
                <a:cs typeface="Times New Roman"/>
              </a:rPr>
              <a:t>Authoritarian </a:t>
            </a:r>
            <a:r>
              <a:rPr lang="en-GB" b="1" u="sng" dirty="0">
                <a:latin typeface="Times New Roman"/>
                <a:cs typeface="Times New Roman"/>
                <a:hlinkClick r:id="rId2"/>
              </a:rPr>
              <a:t>regimes</a:t>
            </a:r>
            <a:r>
              <a:rPr lang="en-GB" b="1" dirty="0">
                <a:latin typeface="Times New Roman"/>
                <a:cs typeface="Times New Roman"/>
              </a:rPr>
              <a:t> </a:t>
            </a:r>
            <a:r>
              <a:rPr lang="en-GB" b="1" dirty="0" smtClean="0">
                <a:latin typeface="Times New Roman"/>
                <a:cs typeface="Times New Roman"/>
              </a:rPr>
              <a:t>defined as </a:t>
            </a:r>
            <a:r>
              <a:rPr lang="en-GB" b="1" u="sng" dirty="0">
                <a:latin typeface="Times New Roman"/>
                <a:cs typeface="Times New Roman"/>
                <a:hlinkClick r:id="rId3"/>
              </a:rPr>
              <a:t>political systems</a:t>
            </a:r>
            <a:r>
              <a:rPr lang="en-GB" b="1" dirty="0">
                <a:latin typeface="Times New Roman"/>
                <a:cs typeface="Times New Roman"/>
              </a:rPr>
              <a:t> </a:t>
            </a:r>
            <a:r>
              <a:rPr lang="en-GB" b="1" dirty="0" smtClean="0">
                <a:latin typeface="Times New Roman"/>
                <a:cs typeface="Times New Roman"/>
              </a:rPr>
              <a:t>characterised by </a:t>
            </a:r>
            <a:r>
              <a:rPr lang="en-GB" b="1" dirty="0">
                <a:latin typeface="Times New Roman"/>
                <a:cs typeface="Times New Roman"/>
              </a:rPr>
              <a:t>four qualities: </a:t>
            </a:r>
            <a:endParaRPr lang="en-GB" b="1" dirty="0" smtClean="0">
              <a:latin typeface="Times New Roman"/>
              <a:cs typeface="Times New Roman"/>
            </a:endParaRPr>
          </a:p>
          <a:p>
            <a:r>
              <a:rPr lang="en-GB" b="1" dirty="0" smtClean="0">
                <a:latin typeface="Times New Roman"/>
                <a:cs typeface="Times New Roman"/>
              </a:rPr>
              <a:t>(</a:t>
            </a:r>
            <a:r>
              <a:rPr lang="en-GB" b="1" dirty="0">
                <a:latin typeface="Times New Roman"/>
                <a:cs typeface="Times New Roman"/>
              </a:rPr>
              <a:t>1) </a:t>
            </a:r>
            <a:r>
              <a:rPr lang="en-GB" b="1" dirty="0" smtClean="0">
                <a:latin typeface="Times New Roman"/>
                <a:cs typeface="Times New Roman"/>
              </a:rPr>
              <a:t>‘limited</a:t>
            </a:r>
            <a:r>
              <a:rPr lang="en-GB" b="1" dirty="0">
                <a:latin typeface="Times New Roman"/>
                <a:cs typeface="Times New Roman"/>
              </a:rPr>
              <a:t>, not responsible, </a:t>
            </a:r>
            <a:r>
              <a:rPr lang="en-GB" b="1" u="sng" dirty="0">
                <a:latin typeface="Times New Roman"/>
                <a:cs typeface="Times New Roman"/>
                <a:hlinkClick r:id="rId4"/>
              </a:rPr>
              <a:t>political </a:t>
            </a:r>
            <a:r>
              <a:rPr lang="en-GB" b="1" u="sng" dirty="0" smtClean="0">
                <a:latin typeface="Times New Roman"/>
                <a:cs typeface="Times New Roman"/>
                <a:hlinkClick r:id="rId4"/>
              </a:rPr>
              <a:t>pluralism</a:t>
            </a:r>
            <a:r>
              <a:rPr lang="en-GB" b="1" dirty="0" smtClean="0">
                <a:latin typeface="Times New Roman"/>
                <a:cs typeface="Times New Roman"/>
              </a:rPr>
              <a:t>’ (constraints </a:t>
            </a:r>
            <a:r>
              <a:rPr lang="en-GB" b="1" dirty="0">
                <a:latin typeface="Times New Roman"/>
                <a:cs typeface="Times New Roman"/>
              </a:rPr>
              <a:t>on political institutions and groups </a:t>
            </a:r>
            <a:r>
              <a:rPr lang="en-GB" b="1" dirty="0" smtClean="0">
                <a:latin typeface="Times New Roman"/>
                <a:cs typeface="Times New Roman"/>
              </a:rPr>
              <a:t>(</a:t>
            </a:r>
            <a:r>
              <a:rPr lang="en-GB" b="1" u="sng" dirty="0" smtClean="0">
                <a:latin typeface="Times New Roman"/>
                <a:cs typeface="Times New Roman"/>
                <a:hlinkClick r:id="rId5"/>
              </a:rPr>
              <a:t>legislatures</a:t>
            </a:r>
            <a:r>
              <a:rPr lang="en-GB" b="1" dirty="0">
                <a:latin typeface="Times New Roman"/>
                <a:cs typeface="Times New Roman"/>
              </a:rPr>
              <a:t>, </a:t>
            </a:r>
            <a:r>
              <a:rPr lang="en-GB" b="1" u="sng" dirty="0">
                <a:latin typeface="Times New Roman"/>
                <a:cs typeface="Times New Roman"/>
                <a:hlinkClick r:id="rId6"/>
              </a:rPr>
              <a:t>political </a:t>
            </a:r>
            <a:r>
              <a:rPr lang="en-GB" b="1" u="sng" dirty="0" smtClean="0">
                <a:latin typeface="Times New Roman"/>
                <a:cs typeface="Times New Roman"/>
                <a:hlinkClick r:id="rId6"/>
              </a:rPr>
              <a:t>parties</a:t>
            </a:r>
            <a:r>
              <a:rPr lang="en-GB" b="1" u="sng" dirty="0" smtClean="0">
                <a:latin typeface="Times New Roman"/>
                <a:cs typeface="Times New Roman"/>
              </a:rPr>
              <a:t>, civil society</a:t>
            </a:r>
            <a:r>
              <a:rPr lang="en-GB" b="1" dirty="0" smtClean="0">
                <a:latin typeface="Times New Roman"/>
                <a:cs typeface="Times New Roman"/>
              </a:rPr>
              <a:t>, </a:t>
            </a:r>
            <a:r>
              <a:rPr lang="en-GB" b="1" u="sng" dirty="0" smtClean="0">
                <a:latin typeface="Times New Roman"/>
                <a:cs typeface="Times New Roman"/>
                <a:hlinkClick r:id="rId7"/>
              </a:rPr>
              <a:t>interest </a:t>
            </a:r>
            <a:r>
              <a:rPr lang="en-GB" b="1" u="sng" dirty="0">
                <a:latin typeface="Times New Roman"/>
                <a:cs typeface="Times New Roman"/>
                <a:hlinkClick r:id="rId7"/>
              </a:rPr>
              <a:t>groups</a:t>
            </a:r>
            <a:r>
              <a:rPr lang="en-GB" b="1" dirty="0" smtClean="0">
                <a:latin typeface="Times New Roman"/>
                <a:cs typeface="Times New Roman"/>
              </a:rPr>
              <a:t>) </a:t>
            </a:r>
          </a:p>
          <a:p>
            <a:r>
              <a:rPr lang="en-GB" b="1" dirty="0" smtClean="0">
                <a:latin typeface="Times New Roman"/>
                <a:cs typeface="Times New Roman"/>
              </a:rPr>
              <a:t>(</a:t>
            </a:r>
            <a:r>
              <a:rPr lang="en-GB" b="1" dirty="0">
                <a:latin typeface="Times New Roman"/>
                <a:cs typeface="Times New Roman"/>
              </a:rPr>
              <a:t>2) </a:t>
            </a:r>
            <a:r>
              <a:rPr lang="en-GB" b="1" dirty="0" smtClean="0">
                <a:latin typeface="Times New Roman"/>
                <a:cs typeface="Times New Roman"/>
              </a:rPr>
              <a:t>basis </a:t>
            </a:r>
            <a:r>
              <a:rPr lang="en-GB" b="1" dirty="0">
                <a:latin typeface="Times New Roman"/>
                <a:cs typeface="Times New Roman"/>
              </a:rPr>
              <a:t>for </a:t>
            </a:r>
            <a:r>
              <a:rPr lang="en-GB" b="1" u="sng" dirty="0">
                <a:latin typeface="Times New Roman"/>
                <a:cs typeface="Times New Roman"/>
                <a:hlinkClick r:id="rId8"/>
              </a:rPr>
              <a:t>legitimacy</a:t>
            </a:r>
            <a:r>
              <a:rPr lang="en-GB" b="1" dirty="0">
                <a:latin typeface="Times New Roman"/>
                <a:cs typeface="Times New Roman"/>
              </a:rPr>
              <a:t> based on </a:t>
            </a:r>
            <a:r>
              <a:rPr lang="en-GB" b="1" dirty="0" smtClean="0">
                <a:latin typeface="Times New Roman"/>
                <a:cs typeface="Times New Roman"/>
              </a:rPr>
              <a:t>emotion (regime represents a </a:t>
            </a:r>
            <a:r>
              <a:rPr lang="en-GB" b="1" dirty="0">
                <a:latin typeface="Times New Roman"/>
                <a:cs typeface="Times New Roman"/>
              </a:rPr>
              <a:t>necessary evil to combat </a:t>
            </a:r>
            <a:r>
              <a:rPr lang="en-GB" b="1" dirty="0" smtClean="0">
                <a:latin typeface="Times New Roman"/>
                <a:cs typeface="Times New Roman"/>
              </a:rPr>
              <a:t>societal problems – underdevelopment or subversion (Argentina: cancer)</a:t>
            </a:r>
          </a:p>
          <a:p>
            <a:r>
              <a:rPr lang="en-GB" b="1" dirty="0" smtClean="0">
                <a:latin typeface="Times New Roman"/>
                <a:cs typeface="Times New Roman"/>
              </a:rPr>
              <a:t>(</a:t>
            </a:r>
            <a:r>
              <a:rPr lang="en-GB" b="1" dirty="0">
                <a:latin typeface="Times New Roman"/>
                <a:cs typeface="Times New Roman"/>
              </a:rPr>
              <a:t>3) </a:t>
            </a:r>
            <a:r>
              <a:rPr lang="en-GB" b="1" dirty="0" smtClean="0">
                <a:latin typeface="Times New Roman"/>
                <a:cs typeface="Times New Roman"/>
              </a:rPr>
              <a:t>absence of ‘intensive / </a:t>
            </a:r>
            <a:r>
              <a:rPr lang="en-GB" b="1" dirty="0">
                <a:latin typeface="Times New Roman"/>
                <a:cs typeface="Times New Roman"/>
              </a:rPr>
              <a:t>extensive </a:t>
            </a:r>
            <a:r>
              <a:rPr lang="en-GB" b="1" u="sng" dirty="0">
                <a:latin typeface="Times New Roman"/>
                <a:cs typeface="Times New Roman"/>
                <a:hlinkClick r:id="rId9"/>
              </a:rPr>
              <a:t>political </a:t>
            </a:r>
            <a:r>
              <a:rPr lang="en-GB" b="1" u="sng" dirty="0" smtClean="0">
                <a:latin typeface="Times New Roman"/>
                <a:cs typeface="Times New Roman"/>
                <a:hlinkClick r:id="rId9"/>
              </a:rPr>
              <a:t>mobilization</a:t>
            </a:r>
            <a:r>
              <a:rPr lang="en-GB" b="1" dirty="0" smtClean="0">
                <a:latin typeface="Times New Roman"/>
                <a:cs typeface="Times New Roman"/>
              </a:rPr>
              <a:t>’ </a:t>
            </a:r>
            <a:r>
              <a:rPr lang="en-GB" b="1" dirty="0">
                <a:latin typeface="Times New Roman"/>
                <a:cs typeface="Times New Roman"/>
              </a:rPr>
              <a:t>and constraints on the mass public </a:t>
            </a:r>
            <a:endParaRPr lang="en-GB" b="1" dirty="0" smtClean="0">
              <a:latin typeface="Times New Roman"/>
              <a:cs typeface="Times New Roman"/>
            </a:endParaRPr>
          </a:p>
          <a:p>
            <a:r>
              <a:rPr lang="en-GB" b="1" dirty="0" smtClean="0">
                <a:latin typeface="Times New Roman"/>
                <a:cs typeface="Times New Roman"/>
              </a:rPr>
              <a:t>(</a:t>
            </a:r>
            <a:r>
              <a:rPr lang="en-GB" b="1" dirty="0">
                <a:latin typeface="Times New Roman"/>
                <a:cs typeface="Times New Roman"/>
              </a:rPr>
              <a:t>4) </a:t>
            </a:r>
            <a:r>
              <a:rPr lang="en-GB" b="1" dirty="0" smtClean="0">
                <a:latin typeface="Times New Roman"/>
                <a:cs typeface="Times New Roman"/>
              </a:rPr>
              <a:t>‘formally ill-defined’ </a:t>
            </a:r>
            <a:r>
              <a:rPr lang="en-GB" b="1" dirty="0">
                <a:latin typeface="Times New Roman"/>
                <a:cs typeface="Times New Roman"/>
              </a:rPr>
              <a:t>executive power, often shifting or </a:t>
            </a:r>
            <a:r>
              <a:rPr lang="en-GB" b="1" dirty="0" smtClean="0">
                <a:latin typeface="Times New Roman"/>
                <a:cs typeface="Times New Roman"/>
              </a:rPr>
              <a:t>vague</a:t>
            </a:r>
            <a:endParaRPr lang="en-GB" dirty="0">
              <a:latin typeface="Times New Roman"/>
              <a:cs typeface="Times New Roman"/>
            </a:endParaRPr>
          </a:p>
          <a:p>
            <a:endParaRPr lang="en-US" dirty="0"/>
          </a:p>
        </p:txBody>
      </p:sp>
    </p:spTree>
    <p:extLst>
      <p:ext uri="{BB962C8B-B14F-4D97-AF65-F5344CB8AC3E}">
        <p14:creationId xmlns:p14="http://schemas.microsoft.com/office/powerpoint/2010/main" val="533506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a:cs typeface="Times New Roman"/>
              </a:rPr>
              <a:t>Linz differentiates between:</a:t>
            </a:r>
            <a:endParaRPr lang="en-US" b="1" dirty="0">
              <a:latin typeface="Times New Roman"/>
              <a:cs typeface="Times New Roman"/>
            </a:endParaRPr>
          </a:p>
        </p:txBody>
      </p:sp>
      <p:sp>
        <p:nvSpPr>
          <p:cNvPr id="3" name="Content Placeholder 2"/>
          <p:cNvSpPr>
            <a:spLocks noGrp="1"/>
          </p:cNvSpPr>
          <p:nvPr>
            <p:ph idx="1"/>
          </p:nvPr>
        </p:nvSpPr>
        <p:spPr/>
        <p:txBody>
          <a:bodyPr>
            <a:normAutofit fontScale="55000" lnSpcReduction="20000"/>
          </a:bodyPr>
          <a:lstStyle/>
          <a:p>
            <a:pPr lvl="0"/>
            <a:r>
              <a:rPr lang="en-GB" sz="4500" dirty="0" smtClean="0">
                <a:latin typeface="Times New Roman"/>
                <a:cs typeface="Times New Roman"/>
              </a:rPr>
              <a:t>(</a:t>
            </a:r>
            <a:r>
              <a:rPr lang="en-GB" sz="4500" dirty="0" err="1" smtClean="0">
                <a:latin typeface="Times New Roman"/>
                <a:cs typeface="Times New Roman"/>
              </a:rPr>
              <a:t>i</a:t>
            </a:r>
            <a:r>
              <a:rPr lang="en-GB" sz="4500" dirty="0" smtClean="0">
                <a:latin typeface="Times New Roman"/>
                <a:cs typeface="Times New Roman"/>
              </a:rPr>
              <a:t>) </a:t>
            </a:r>
            <a:r>
              <a:rPr lang="en-GB" sz="4500" b="1" dirty="0" smtClean="0">
                <a:latin typeface="Times New Roman"/>
                <a:cs typeface="Times New Roman"/>
              </a:rPr>
              <a:t>Traditional </a:t>
            </a:r>
            <a:r>
              <a:rPr lang="en-GB" sz="4500" b="1" dirty="0">
                <a:latin typeface="Times New Roman"/>
                <a:cs typeface="Times New Roman"/>
              </a:rPr>
              <a:t>authoritarian regimes</a:t>
            </a:r>
            <a:r>
              <a:rPr lang="en-GB" sz="4500" dirty="0">
                <a:latin typeface="Times New Roman"/>
                <a:cs typeface="Times New Roman"/>
              </a:rPr>
              <a:t> </a:t>
            </a:r>
            <a:r>
              <a:rPr lang="en-GB" sz="4500" dirty="0" smtClean="0">
                <a:latin typeface="Times New Roman"/>
                <a:cs typeface="Times New Roman"/>
              </a:rPr>
              <a:t>–ruling </a:t>
            </a:r>
            <a:r>
              <a:rPr lang="en-GB" sz="4500" dirty="0">
                <a:latin typeface="Times New Roman"/>
                <a:cs typeface="Times New Roman"/>
              </a:rPr>
              <a:t>authority </a:t>
            </a:r>
            <a:r>
              <a:rPr lang="en-GB" sz="4500" dirty="0" smtClean="0">
                <a:latin typeface="Times New Roman"/>
                <a:cs typeface="Times New Roman"/>
              </a:rPr>
              <a:t>(single person - caudillo) maintained </a:t>
            </a:r>
            <a:r>
              <a:rPr lang="en-GB" sz="4500" dirty="0">
                <a:latin typeface="Times New Roman"/>
                <a:cs typeface="Times New Roman"/>
              </a:rPr>
              <a:t>in power </a:t>
            </a:r>
            <a:r>
              <a:rPr lang="en-GB" sz="4500" dirty="0" smtClean="0">
                <a:latin typeface="Times New Roman"/>
                <a:cs typeface="Times New Roman"/>
              </a:rPr>
              <a:t>‘through </a:t>
            </a:r>
            <a:r>
              <a:rPr lang="en-GB" sz="4500" dirty="0">
                <a:latin typeface="Times New Roman"/>
                <a:cs typeface="Times New Roman"/>
              </a:rPr>
              <a:t>a combination of appeals to traditional legitimacy, </a:t>
            </a:r>
            <a:r>
              <a:rPr lang="en-GB" sz="4500" u="sng" dirty="0">
                <a:latin typeface="Times New Roman"/>
                <a:cs typeface="Times New Roman"/>
                <a:hlinkClick r:id="rId2"/>
              </a:rPr>
              <a:t>patron-client ties</a:t>
            </a:r>
            <a:r>
              <a:rPr lang="en-GB" sz="4500" dirty="0">
                <a:latin typeface="Times New Roman"/>
                <a:cs typeface="Times New Roman"/>
              </a:rPr>
              <a:t> and </a:t>
            </a:r>
            <a:r>
              <a:rPr lang="en-GB" sz="4500" dirty="0" smtClean="0">
                <a:latin typeface="Times New Roman"/>
                <a:cs typeface="Times New Roman"/>
              </a:rPr>
              <a:t>repression (by apparatus loyal to leader)</a:t>
            </a:r>
          </a:p>
          <a:p>
            <a:pPr lvl="0"/>
            <a:r>
              <a:rPr lang="en-GB" sz="4500" dirty="0" smtClean="0">
                <a:latin typeface="Times New Roman"/>
                <a:cs typeface="Times New Roman"/>
              </a:rPr>
              <a:t>(ii) </a:t>
            </a:r>
            <a:r>
              <a:rPr lang="en-GB" sz="4500" b="1" dirty="0" smtClean="0">
                <a:latin typeface="Times New Roman"/>
                <a:cs typeface="Times New Roman"/>
              </a:rPr>
              <a:t>Bureaucratic-military </a:t>
            </a:r>
            <a:r>
              <a:rPr lang="en-GB" sz="4500" b="1" dirty="0">
                <a:latin typeface="Times New Roman"/>
                <a:cs typeface="Times New Roman"/>
              </a:rPr>
              <a:t>authoritarian regimes</a:t>
            </a:r>
            <a:r>
              <a:rPr lang="en-GB" sz="4500" dirty="0">
                <a:latin typeface="Times New Roman"/>
                <a:cs typeface="Times New Roman"/>
              </a:rPr>
              <a:t> </a:t>
            </a:r>
            <a:r>
              <a:rPr lang="en-GB" sz="4500" dirty="0" smtClean="0">
                <a:latin typeface="Times New Roman"/>
                <a:cs typeface="Times New Roman"/>
              </a:rPr>
              <a:t>- governed </a:t>
            </a:r>
            <a:r>
              <a:rPr lang="en-GB" sz="4500" dirty="0">
                <a:latin typeface="Times New Roman"/>
                <a:cs typeface="Times New Roman"/>
              </a:rPr>
              <a:t>by </a:t>
            </a:r>
            <a:r>
              <a:rPr lang="en-GB" sz="4500" u="sng" dirty="0" smtClean="0">
                <a:latin typeface="Times New Roman"/>
                <a:cs typeface="Times New Roman"/>
                <a:hlinkClick r:id="rId3"/>
              </a:rPr>
              <a:t>coalition </a:t>
            </a:r>
            <a:r>
              <a:rPr lang="en-GB" sz="4500" u="sng" dirty="0">
                <a:latin typeface="Times New Roman"/>
                <a:cs typeface="Times New Roman"/>
                <a:hlinkClick r:id="rId3"/>
              </a:rPr>
              <a:t>of military officers</a:t>
            </a:r>
            <a:r>
              <a:rPr lang="en-GB" sz="4500" dirty="0">
                <a:latin typeface="Times New Roman"/>
                <a:cs typeface="Times New Roman"/>
              </a:rPr>
              <a:t> and technocrats </a:t>
            </a:r>
            <a:r>
              <a:rPr lang="en-GB" sz="4500" dirty="0" smtClean="0">
                <a:latin typeface="Times New Roman"/>
                <a:cs typeface="Times New Roman"/>
              </a:rPr>
              <a:t>(pragmatic rather </a:t>
            </a:r>
            <a:r>
              <a:rPr lang="en-GB" sz="4500" dirty="0">
                <a:latin typeface="Times New Roman"/>
                <a:cs typeface="Times New Roman"/>
              </a:rPr>
              <a:t>than </a:t>
            </a:r>
            <a:r>
              <a:rPr lang="en-GB" sz="4500" dirty="0" smtClean="0">
                <a:latin typeface="Times New Roman"/>
                <a:cs typeface="Times New Roman"/>
              </a:rPr>
              <a:t>ideological)</a:t>
            </a:r>
          </a:p>
        </p:txBody>
      </p:sp>
    </p:spTree>
    <p:extLst>
      <p:ext uri="{BB962C8B-B14F-4D97-AF65-F5344CB8AC3E}">
        <p14:creationId xmlns:p14="http://schemas.microsoft.com/office/powerpoint/2010/main" val="42380187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en-GB" dirty="0">
                <a:latin typeface="Times New Roman"/>
                <a:cs typeface="Times New Roman"/>
              </a:rPr>
              <a:t>BA </a:t>
            </a:r>
            <a:r>
              <a:rPr lang="en-GB" dirty="0" smtClean="0">
                <a:latin typeface="Times New Roman"/>
                <a:cs typeface="Times New Roman"/>
              </a:rPr>
              <a:t>states – governed by military, but relying heavily </a:t>
            </a:r>
            <a:r>
              <a:rPr lang="en-GB" dirty="0">
                <a:latin typeface="Times New Roman"/>
                <a:cs typeface="Times New Roman"/>
              </a:rPr>
              <a:t>on three core social </a:t>
            </a:r>
            <a:r>
              <a:rPr lang="en-GB" dirty="0" smtClean="0">
                <a:latin typeface="Times New Roman"/>
                <a:cs typeface="Times New Roman"/>
              </a:rPr>
              <a:t>classes: </a:t>
            </a:r>
          </a:p>
          <a:p>
            <a:r>
              <a:rPr lang="en-GB" dirty="0" smtClean="0">
                <a:latin typeface="Times New Roman"/>
                <a:cs typeface="Times New Roman"/>
              </a:rPr>
              <a:t>(</a:t>
            </a:r>
            <a:r>
              <a:rPr lang="en-GB" dirty="0" err="1" smtClean="0">
                <a:latin typeface="Times New Roman"/>
                <a:cs typeface="Times New Roman"/>
              </a:rPr>
              <a:t>i</a:t>
            </a:r>
            <a:r>
              <a:rPr lang="en-GB" dirty="0" smtClean="0">
                <a:latin typeface="Times New Roman"/>
                <a:cs typeface="Times New Roman"/>
              </a:rPr>
              <a:t>) the </a:t>
            </a:r>
            <a:r>
              <a:rPr lang="en-GB" dirty="0">
                <a:latin typeface="Times New Roman"/>
                <a:cs typeface="Times New Roman"/>
              </a:rPr>
              <a:t>military </a:t>
            </a:r>
            <a:r>
              <a:rPr lang="en-GB" dirty="0" smtClean="0">
                <a:latin typeface="Times New Roman"/>
                <a:cs typeface="Times New Roman"/>
              </a:rPr>
              <a:t>(order </a:t>
            </a:r>
            <a:r>
              <a:rPr lang="en-GB" dirty="0">
                <a:latin typeface="Times New Roman"/>
                <a:cs typeface="Times New Roman"/>
              </a:rPr>
              <a:t>and domination of other social </a:t>
            </a:r>
            <a:r>
              <a:rPr lang="en-GB" dirty="0" smtClean="0">
                <a:latin typeface="Times New Roman"/>
                <a:cs typeface="Times New Roman"/>
              </a:rPr>
              <a:t>classes)</a:t>
            </a:r>
          </a:p>
          <a:p>
            <a:r>
              <a:rPr lang="en-GB" dirty="0" smtClean="0">
                <a:latin typeface="Times New Roman"/>
                <a:cs typeface="Times New Roman"/>
              </a:rPr>
              <a:t>(ii) the </a:t>
            </a:r>
            <a:r>
              <a:rPr lang="en-GB" dirty="0">
                <a:latin typeface="Times New Roman"/>
                <a:cs typeface="Times New Roman"/>
              </a:rPr>
              <a:t>business elites </a:t>
            </a:r>
            <a:r>
              <a:rPr lang="en-GB" dirty="0" smtClean="0">
                <a:latin typeface="Times New Roman"/>
                <a:cs typeface="Times New Roman"/>
              </a:rPr>
              <a:t>(liberalise economy)</a:t>
            </a:r>
          </a:p>
          <a:p>
            <a:r>
              <a:rPr lang="en-GB" dirty="0" smtClean="0">
                <a:latin typeface="Times New Roman"/>
                <a:cs typeface="Times New Roman"/>
              </a:rPr>
              <a:t>(iii) the </a:t>
            </a:r>
            <a:r>
              <a:rPr lang="en-GB" dirty="0">
                <a:latin typeface="Times New Roman"/>
                <a:cs typeface="Times New Roman"/>
              </a:rPr>
              <a:t>technocrats </a:t>
            </a:r>
            <a:r>
              <a:rPr lang="en-GB" dirty="0" smtClean="0">
                <a:latin typeface="Times New Roman"/>
                <a:cs typeface="Times New Roman"/>
              </a:rPr>
              <a:t>(formulation </a:t>
            </a:r>
            <a:r>
              <a:rPr lang="en-GB" dirty="0">
                <a:latin typeface="Times New Roman"/>
                <a:cs typeface="Times New Roman"/>
              </a:rPr>
              <a:t>of pro-market economic policy and managerial capabilities for achieving better structural </a:t>
            </a:r>
            <a:r>
              <a:rPr lang="en-GB" dirty="0" smtClean="0">
                <a:latin typeface="Times New Roman"/>
                <a:cs typeface="Times New Roman"/>
              </a:rPr>
              <a:t>transformation</a:t>
            </a:r>
            <a:r>
              <a:rPr lang="en-GB" dirty="0">
                <a:latin typeface="Times New Roman"/>
                <a:cs typeface="Times New Roman"/>
              </a:rPr>
              <a:t> </a:t>
            </a:r>
            <a:r>
              <a:rPr lang="en-GB" dirty="0" smtClean="0">
                <a:latin typeface="Times New Roman"/>
                <a:cs typeface="Times New Roman"/>
              </a:rPr>
              <a:t>+ </a:t>
            </a:r>
            <a:r>
              <a:rPr lang="en-GB" dirty="0">
                <a:latin typeface="Times New Roman"/>
                <a:cs typeface="Times New Roman"/>
              </a:rPr>
              <a:t>to rationalize and develop </a:t>
            </a:r>
            <a:r>
              <a:rPr lang="en-GB" dirty="0" smtClean="0">
                <a:latin typeface="Times New Roman"/>
                <a:cs typeface="Times New Roman"/>
              </a:rPr>
              <a:t>economy </a:t>
            </a:r>
            <a:r>
              <a:rPr lang="en-GB" dirty="0">
                <a:latin typeface="Times New Roman"/>
                <a:cs typeface="Times New Roman"/>
              </a:rPr>
              <a:t>into modern capitalist </a:t>
            </a:r>
            <a:r>
              <a:rPr lang="en-GB" dirty="0" smtClean="0">
                <a:latin typeface="Times New Roman"/>
                <a:cs typeface="Times New Roman"/>
              </a:rPr>
              <a:t>econ.</a:t>
            </a:r>
            <a:endParaRPr lang="en-GB" dirty="0">
              <a:latin typeface="Times New Roman"/>
              <a:cs typeface="Times New Roman"/>
            </a:endParaRPr>
          </a:p>
        </p:txBody>
      </p:sp>
    </p:spTree>
    <p:extLst>
      <p:ext uri="{BB962C8B-B14F-4D97-AF65-F5344CB8AC3E}">
        <p14:creationId xmlns:p14="http://schemas.microsoft.com/office/powerpoint/2010/main" val="654762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sz="2800" dirty="0" smtClean="0">
                <a:latin typeface="Times New Roman" charset="0"/>
                <a:ea typeface="Times New Roman" charset="0"/>
                <a:cs typeface="Times New Roman" charset="0"/>
              </a:rPr>
              <a:t>1. INTRODUCTIONS</a:t>
            </a:r>
          </a:p>
          <a:p>
            <a:pPr marL="0" indent="0">
              <a:buNone/>
            </a:pPr>
            <a:r>
              <a:rPr lang="en-US" sz="2800" dirty="0" smtClean="0">
                <a:latin typeface="Times New Roman" charset="0"/>
                <a:ea typeface="Times New Roman" charset="0"/>
                <a:cs typeface="Times New Roman" charset="0"/>
              </a:rPr>
              <a:t>2. EXPECTATIONS – WHAT THE COURSE ADDRESSES / IS ABOUT – this morning is taster – look at concepts that will be central to </a:t>
            </a:r>
            <a:r>
              <a:rPr lang="en-US" sz="2800" smtClean="0">
                <a:latin typeface="Times New Roman" charset="0"/>
                <a:ea typeface="Times New Roman" charset="0"/>
                <a:cs typeface="Times New Roman" charset="0"/>
              </a:rPr>
              <a:t>this course</a:t>
            </a:r>
            <a:endParaRPr lang="en-US" sz="2800" dirty="0" smtClean="0">
              <a:latin typeface="Times New Roman" charset="0"/>
              <a:ea typeface="Times New Roman" charset="0"/>
              <a:cs typeface="Times New Roman" charset="0"/>
            </a:endParaRPr>
          </a:p>
          <a:p>
            <a:pPr marL="0" indent="0">
              <a:buNone/>
            </a:pPr>
            <a:r>
              <a:rPr lang="en-US" sz="2800" dirty="0" smtClean="0">
                <a:latin typeface="Times New Roman" charset="0"/>
                <a:ea typeface="Times New Roman" charset="0"/>
                <a:cs typeface="Times New Roman" charset="0"/>
              </a:rPr>
              <a:t>3. YOUR PARTICIPATION (NO WRONG QUESTIONS)</a:t>
            </a:r>
          </a:p>
          <a:p>
            <a:pPr marL="0" indent="0">
              <a:buNone/>
            </a:pPr>
            <a:r>
              <a:rPr lang="en-US" sz="2800" dirty="0" smtClean="0">
                <a:latin typeface="Times New Roman" charset="0"/>
                <a:ea typeface="Times New Roman" charset="0"/>
                <a:cs typeface="Times New Roman" charset="0"/>
              </a:rPr>
              <a:t>4. BRIEF INTRO THEN TALK ABOUT CONTEXT / END OF AUTHORITARIANISM / EMERGENCE OF NEW AGENDA FOR PEACE</a:t>
            </a:r>
          </a:p>
          <a:p>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7487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charset="0"/>
                <a:ea typeface="Times New Roman" charset="0"/>
                <a:cs typeface="Times New Roman" charset="0"/>
              </a:rPr>
              <a:t>O’Donnell: Violence under Bureaucratic Authoritarianism</a:t>
            </a:r>
            <a:endParaRPr lang="en-US" sz="36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200" y="1727521"/>
            <a:ext cx="8229600" cy="4525963"/>
          </a:xfrm>
        </p:spPr>
        <p:txBody>
          <a:bodyPr>
            <a:normAutofit fontScale="77500" lnSpcReduction="20000"/>
          </a:bodyPr>
          <a:lstStyle/>
          <a:p>
            <a:r>
              <a:rPr lang="en-GB" dirty="0" smtClean="0">
                <a:latin typeface="Times New Roman"/>
                <a:cs typeface="Times New Roman"/>
              </a:rPr>
              <a:t>Increasing </a:t>
            </a:r>
            <a:r>
              <a:rPr lang="en-GB" dirty="0">
                <a:latin typeface="Times New Roman"/>
                <a:cs typeface="Times New Roman"/>
              </a:rPr>
              <a:t>capacity of </a:t>
            </a:r>
            <a:r>
              <a:rPr lang="en-GB" dirty="0" smtClean="0">
                <a:latin typeface="Times New Roman"/>
                <a:cs typeface="Times New Roman"/>
              </a:rPr>
              <a:t>state to institutionalise coercion and suppression </a:t>
            </a:r>
            <a:r>
              <a:rPr lang="en-GB" dirty="0">
                <a:latin typeface="Times New Roman"/>
                <a:cs typeface="Times New Roman"/>
              </a:rPr>
              <a:t>of political dissidents </a:t>
            </a:r>
            <a:r>
              <a:rPr lang="en-GB" dirty="0" smtClean="0">
                <a:latin typeface="Times New Roman"/>
                <a:cs typeface="Times New Roman"/>
              </a:rPr>
              <a:t>/ civil </a:t>
            </a:r>
            <a:r>
              <a:rPr lang="en-GB" dirty="0">
                <a:latin typeface="Times New Roman"/>
                <a:cs typeface="Times New Roman"/>
              </a:rPr>
              <a:t>society </a:t>
            </a:r>
            <a:endParaRPr lang="en-GB" dirty="0" smtClean="0">
              <a:latin typeface="Times New Roman"/>
              <a:cs typeface="Times New Roman"/>
            </a:endParaRPr>
          </a:p>
          <a:p>
            <a:r>
              <a:rPr lang="en-GB" dirty="0" smtClean="0">
                <a:latin typeface="Times New Roman"/>
                <a:cs typeface="Times New Roman"/>
              </a:rPr>
              <a:t>Dissidents effectively controlled, excluded from </a:t>
            </a:r>
            <a:r>
              <a:rPr lang="en-GB" dirty="0">
                <a:latin typeface="Times New Roman"/>
                <a:cs typeface="Times New Roman"/>
              </a:rPr>
              <a:t>political participation </a:t>
            </a:r>
            <a:r>
              <a:rPr lang="en-GB" dirty="0" smtClean="0">
                <a:latin typeface="Times New Roman"/>
                <a:cs typeface="Times New Roman"/>
              </a:rPr>
              <a:t>and depoliticised</a:t>
            </a:r>
          </a:p>
          <a:p>
            <a:r>
              <a:rPr lang="en-GB" dirty="0" smtClean="0">
                <a:latin typeface="Times New Roman"/>
                <a:cs typeface="Times New Roman"/>
              </a:rPr>
              <a:t>De-politicisation: through </a:t>
            </a:r>
            <a:r>
              <a:rPr lang="en-GB" dirty="0">
                <a:latin typeface="Times New Roman"/>
                <a:cs typeface="Times New Roman"/>
              </a:rPr>
              <a:t>killing, suppression and </a:t>
            </a:r>
            <a:r>
              <a:rPr lang="en-GB" dirty="0" smtClean="0">
                <a:latin typeface="Times New Roman"/>
                <a:cs typeface="Times New Roman"/>
              </a:rPr>
              <a:t>kidnapping</a:t>
            </a:r>
          </a:p>
          <a:p>
            <a:r>
              <a:rPr lang="en-GB" dirty="0" smtClean="0">
                <a:latin typeface="Times New Roman"/>
                <a:cs typeface="Times New Roman"/>
              </a:rPr>
              <a:t>Terrorising - an </a:t>
            </a:r>
            <a:r>
              <a:rPr lang="en-GB" dirty="0">
                <a:latin typeface="Times New Roman"/>
                <a:cs typeface="Times New Roman"/>
              </a:rPr>
              <a:t>entire political class </a:t>
            </a:r>
            <a:r>
              <a:rPr lang="en-GB" dirty="0" smtClean="0">
                <a:latin typeface="Times New Roman"/>
                <a:cs typeface="Times New Roman"/>
              </a:rPr>
              <a:t>(extended to </a:t>
            </a:r>
            <a:r>
              <a:rPr lang="en-GB" dirty="0">
                <a:latin typeface="Times New Roman"/>
                <a:cs typeface="Times New Roman"/>
              </a:rPr>
              <a:t>those </a:t>
            </a:r>
            <a:r>
              <a:rPr lang="en-GB" dirty="0" smtClean="0">
                <a:latin typeface="Times New Roman"/>
                <a:cs typeface="Times New Roman"/>
              </a:rPr>
              <a:t>suspected </a:t>
            </a:r>
            <a:r>
              <a:rPr lang="en-GB" dirty="0">
                <a:latin typeface="Times New Roman"/>
                <a:cs typeface="Times New Roman"/>
              </a:rPr>
              <a:t>of </a:t>
            </a:r>
            <a:r>
              <a:rPr lang="en-GB" dirty="0" smtClean="0">
                <a:latin typeface="Times New Roman"/>
                <a:cs typeface="Times New Roman"/>
              </a:rPr>
              <a:t>harbouring </a:t>
            </a:r>
            <a:r>
              <a:rPr lang="en-GB" dirty="0">
                <a:latin typeface="Times New Roman"/>
                <a:cs typeface="Times New Roman"/>
              </a:rPr>
              <a:t>resentment </a:t>
            </a:r>
            <a:r>
              <a:rPr lang="en-GB" dirty="0" smtClean="0">
                <a:latin typeface="Times New Roman"/>
                <a:cs typeface="Times New Roman"/>
              </a:rPr>
              <a:t>against the regime)</a:t>
            </a:r>
            <a:endParaRPr lang="en-GB" dirty="0">
              <a:latin typeface="Times New Roman"/>
              <a:cs typeface="Times New Roman"/>
            </a:endParaRPr>
          </a:p>
        </p:txBody>
      </p:sp>
    </p:spTree>
    <p:extLst>
      <p:ext uri="{BB962C8B-B14F-4D97-AF65-F5344CB8AC3E}">
        <p14:creationId xmlns:p14="http://schemas.microsoft.com/office/powerpoint/2010/main" val="880897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charset="0"/>
                <a:ea typeface="Times New Roman" charset="0"/>
                <a:cs typeface="Times New Roman" charset="0"/>
              </a:rPr>
              <a:t>Societal Impact</a:t>
            </a:r>
            <a:endParaRPr lang="en-US" b="1"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77500" lnSpcReduction="20000"/>
          </a:bodyPr>
          <a:lstStyle/>
          <a:p>
            <a:pPr lvl="0" hangingPunct="0"/>
            <a:endParaRPr lang="en-GB" dirty="0">
              <a:latin typeface="Times New Roman"/>
              <a:cs typeface="Times New Roman"/>
            </a:endParaRPr>
          </a:p>
          <a:p>
            <a:pPr lvl="0" hangingPunct="0"/>
            <a:r>
              <a:rPr lang="en-US" dirty="0">
                <a:latin typeface="Times New Roman"/>
                <a:cs typeface="Times New Roman"/>
              </a:rPr>
              <a:t>Conformity</a:t>
            </a:r>
            <a:endParaRPr lang="en-GB" dirty="0">
              <a:latin typeface="Times New Roman"/>
              <a:cs typeface="Times New Roman"/>
            </a:endParaRPr>
          </a:p>
          <a:p>
            <a:pPr lvl="0" hangingPunct="0"/>
            <a:r>
              <a:rPr lang="en-US" dirty="0" smtClean="0">
                <a:latin typeface="Times New Roman"/>
                <a:cs typeface="Times New Roman"/>
              </a:rPr>
              <a:t>Surveillance (East Germany, Anna Funder)</a:t>
            </a:r>
            <a:endParaRPr lang="en-GB" dirty="0">
              <a:latin typeface="Times New Roman"/>
              <a:cs typeface="Times New Roman"/>
            </a:endParaRPr>
          </a:p>
          <a:p>
            <a:pPr lvl="0" hangingPunct="0"/>
            <a:r>
              <a:rPr lang="en-US" dirty="0" err="1">
                <a:latin typeface="Times New Roman"/>
                <a:cs typeface="Times New Roman"/>
              </a:rPr>
              <a:t>Organised</a:t>
            </a:r>
            <a:r>
              <a:rPr lang="en-US" dirty="0">
                <a:latin typeface="Times New Roman"/>
                <a:cs typeface="Times New Roman"/>
              </a:rPr>
              <a:t> hatred</a:t>
            </a:r>
            <a:r>
              <a:rPr lang="en-GB" dirty="0">
                <a:latin typeface="Times New Roman"/>
                <a:cs typeface="Times New Roman"/>
              </a:rPr>
              <a:t> - common enemy (internal or external)</a:t>
            </a:r>
          </a:p>
          <a:p>
            <a:pPr lvl="0" hangingPunct="0"/>
            <a:r>
              <a:rPr lang="en-US" dirty="0">
                <a:latin typeface="Times New Roman"/>
                <a:cs typeface="Times New Roman"/>
              </a:rPr>
              <a:t>Language and history systematically destroyed or rewritten to serve interests of </a:t>
            </a:r>
            <a:r>
              <a:rPr lang="en-US" dirty="0" smtClean="0">
                <a:latin typeface="Times New Roman"/>
                <a:cs typeface="Times New Roman"/>
              </a:rPr>
              <a:t>regime</a:t>
            </a:r>
          </a:p>
          <a:p>
            <a:pPr lvl="0" hangingPunct="0"/>
            <a:r>
              <a:rPr lang="en-US" dirty="0">
                <a:latin typeface="Times New Roman"/>
                <a:cs typeface="Times New Roman"/>
              </a:rPr>
              <a:t>People live in the grip of </a:t>
            </a:r>
            <a:r>
              <a:rPr lang="en-US" dirty="0" smtClean="0">
                <a:latin typeface="Times New Roman"/>
                <a:cs typeface="Times New Roman"/>
              </a:rPr>
              <a:t>fear</a:t>
            </a:r>
          </a:p>
          <a:p>
            <a:pPr lvl="0" hangingPunct="0"/>
            <a:r>
              <a:rPr lang="en-US" dirty="0" smtClean="0">
                <a:latin typeface="Times New Roman"/>
                <a:cs typeface="Times New Roman"/>
              </a:rPr>
              <a:t>Bureaucracy (East Germany – storming of police HQ)</a:t>
            </a:r>
            <a:endParaRPr lang="en-GB" dirty="0">
              <a:latin typeface="Times New Roman"/>
              <a:cs typeface="Times New Roman"/>
            </a:endParaRPr>
          </a:p>
          <a:p>
            <a:endParaRPr lang="en-US" dirty="0"/>
          </a:p>
          <a:p>
            <a:endParaRPr lang="en-US" dirty="0"/>
          </a:p>
        </p:txBody>
      </p:sp>
    </p:spTree>
    <p:extLst>
      <p:ext uri="{BB962C8B-B14F-4D97-AF65-F5344CB8AC3E}">
        <p14:creationId xmlns:p14="http://schemas.microsoft.com/office/powerpoint/2010/main" val="1785530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Violence during IAC and Authoritarian Episodes</a:t>
            </a:r>
            <a:endParaRPr lang="en-US" sz="4000" b="1" dirty="0">
              <a:latin typeface="Times New Roman"/>
              <a:cs typeface="Times New Roman"/>
            </a:endParaRPr>
          </a:p>
        </p:txBody>
      </p:sp>
      <p:sp>
        <p:nvSpPr>
          <p:cNvPr id="3" name="Content Placeholder 2"/>
          <p:cNvSpPr>
            <a:spLocks noGrp="1"/>
          </p:cNvSpPr>
          <p:nvPr>
            <p:ph idx="1"/>
          </p:nvPr>
        </p:nvSpPr>
        <p:spPr>
          <a:xfrm>
            <a:off x="457200" y="1750671"/>
            <a:ext cx="8229600" cy="4525963"/>
          </a:xfrm>
        </p:spPr>
        <p:txBody>
          <a:bodyPr>
            <a:normAutofit fontScale="70000" lnSpcReduction="20000"/>
          </a:bodyPr>
          <a:lstStyle/>
          <a:p>
            <a:r>
              <a:rPr lang="en-GB" dirty="0" smtClean="0">
                <a:latin typeface="Times New Roman"/>
                <a:cs typeface="Times New Roman"/>
              </a:rPr>
              <a:t>State-led </a:t>
            </a:r>
            <a:r>
              <a:rPr lang="en-GB" dirty="0">
                <a:latin typeface="Times New Roman"/>
                <a:cs typeface="Times New Roman"/>
              </a:rPr>
              <a:t>violence </a:t>
            </a:r>
            <a:r>
              <a:rPr lang="en-GB" dirty="0" smtClean="0">
                <a:latin typeface="Times New Roman"/>
                <a:cs typeface="Times New Roman"/>
              </a:rPr>
              <a:t>key to authoritarian regimes (but not only aspect of it – guerrillas?)</a:t>
            </a:r>
          </a:p>
          <a:p>
            <a:r>
              <a:rPr lang="en-GB" dirty="0">
                <a:latin typeface="Times New Roman" charset="0"/>
                <a:ea typeface="Times New Roman" charset="0"/>
                <a:cs typeface="Times New Roman" charset="0"/>
              </a:rPr>
              <a:t>Conflicts - own particularities shaped by social and structural formations, historical processes, demographics, </a:t>
            </a:r>
            <a:r>
              <a:rPr lang="en-GB" dirty="0" smtClean="0">
                <a:latin typeface="Times New Roman" charset="0"/>
                <a:ea typeface="Times New Roman" charset="0"/>
                <a:cs typeface="Times New Roman" charset="0"/>
              </a:rPr>
              <a:t>geographies</a:t>
            </a:r>
            <a:endParaRPr lang="en-GB" dirty="0" smtClean="0">
              <a:latin typeface="Times New Roman"/>
              <a:cs typeface="Times New Roman"/>
            </a:endParaRPr>
          </a:p>
          <a:p>
            <a:pPr lvl="0"/>
            <a:r>
              <a:rPr lang="en-GB" dirty="0" smtClean="0">
                <a:solidFill>
                  <a:prstClr val="white"/>
                </a:solidFill>
                <a:latin typeface="Times New Roman" charset="0"/>
                <a:ea typeface="Times New Roman" charset="0"/>
                <a:cs typeface="Times New Roman" charset="0"/>
              </a:rPr>
              <a:t>Key </a:t>
            </a:r>
            <a:r>
              <a:rPr lang="en-GB" dirty="0">
                <a:solidFill>
                  <a:prstClr val="white"/>
                </a:solidFill>
                <a:latin typeface="Times New Roman" charset="0"/>
                <a:ea typeface="Times New Roman" charset="0"/>
                <a:cs typeface="Times New Roman" charset="0"/>
              </a:rPr>
              <a:t>to violence </a:t>
            </a:r>
            <a:r>
              <a:rPr lang="en-GB" dirty="0" smtClean="0">
                <a:solidFill>
                  <a:prstClr val="white"/>
                </a:solidFill>
                <a:latin typeface="Times New Roman" charset="0"/>
                <a:ea typeface="Times New Roman" charset="0"/>
                <a:cs typeface="Times New Roman" charset="0"/>
              </a:rPr>
              <a:t>: </a:t>
            </a:r>
            <a:r>
              <a:rPr lang="en-GB" dirty="0">
                <a:solidFill>
                  <a:prstClr val="white"/>
                </a:solidFill>
                <a:latin typeface="Times New Roman" charset="0"/>
                <a:ea typeface="Times New Roman" charset="0"/>
                <a:cs typeface="Times New Roman" charset="0"/>
              </a:rPr>
              <a:t>military steps up as arbiter of national order, stability and progress, closing ranks to defend the interests of the region’s oligarchies (</a:t>
            </a:r>
            <a:r>
              <a:rPr lang="en-GB" dirty="0" err="1">
                <a:solidFill>
                  <a:prstClr val="white"/>
                </a:solidFill>
                <a:latin typeface="Times New Roman" charset="0"/>
                <a:ea typeface="Times New Roman" charset="0"/>
                <a:cs typeface="Times New Roman" charset="0"/>
              </a:rPr>
              <a:t>Kruijt</a:t>
            </a:r>
            <a:r>
              <a:rPr lang="en-GB" dirty="0">
                <a:solidFill>
                  <a:prstClr val="white"/>
                </a:solidFill>
                <a:latin typeface="Times New Roman" charset="0"/>
                <a:ea typeface="Times New Roman" charset="0"/>
                <a:cs typeface="Times New Roman" charset="0"/>
              </a:rPr>
              <a:t> 1999</a:t>
            </a:r>
            <a:r>
              <a:rPr lang="en-GB" dirty="0" smtClean="0">
                <a:solidFill>
                  <a:prstClr val="white"/>
                </a:solidFill>
                <a:latin typeface="Times New Roman" charset="0"/>
                <a:ea typeface="Times New Roman" charset="0"/>
                <a:cs typeface="Times New Roman" charset="0"/>
              </a:rPr>
              <a:t>)</a:t>
            </a:r>
            <a:endParaRPr lang="en-GB" dirty="0" smtClean="0">
              <a:latin typeface="Times New Roman" charset="0"/>
              <a:ea typeface="Times New Roman" charset="0"/>
              <a:cs typeface="Times New Roman" charset="0"/>
            </a:endParaRPr>
          </a:p>
          <a:p>
            <a:r>
              <a:rPr lang="en-GB" dirty="0" smtClean="0">
                <a:latin typeface="Times New Roman"/>
                <a:cs typeface="Times New Roman"/>
              </a:rPr>
              <a:t>Violence has a function - NOT </a:t>
            </a:r>
            <a:r>
              <a:rPr lang="en-GB" dirty="0">
                <a:latin typeface="Times New Roman"/>
                <a:cs typeface="Times New Roman"/>
              </a:rPr>
              <a:t>beyond comprehension and meaning, BUT </a:t>
            </a:r>
            <a:r>
              <a:rPr lang="en-GB" dirty="0" smtClean="0">
                <a:latin typeface="Times New Roman"/>
                <a:cs typeface="Times New Roman"/>
              </a:rPr>
              <a:t>DETERMINED </a:t>
            </a:r>
            <a:r>
              <a:rPr lang="en-GB" dirty="0">
                <a:latin typeface="Times New Roman"/>
                <a:cs typeface="Times New Roman"/>
              </a:rPr>
              <a:t>BY </a:t>
            </a:r>
            <a:r>
              <a:rPr lang="en-GB" i="1" dirty="0">
                <a:latin typeface="Times New Roman"/>
                <a:cs typeface="Times New Roman"/>
              </a:rPr>
              <a:t>function</a:t>
            </a:r>
            <a:r>
              <a:rPr lang="en-GB" dirty="0">
                <a:latin typeface="Times New Roman"/>
                <a:cs typeface="Times New Roman"/>
              </a:rPr>
              <a:t> and </a:t>
            </a:r>
            <a:r>
              <a:rPr lang="en-GB" i="1" dirty="0" smtClean="0">
                <a:latin typeface="Times New Roman"/>
                <a:cs typeface="Times New Roman"/>
              </a:rPr>
              <a:t>order</a:t>
            </a:r>
            <a:r>
              <a:rPr lang="en-GB" dirty="0">
                <a:latin typeface="Times New Roman"/>
                <a:cs typeface="Times New Roman"/>
              </a:rPr>
              <a:t> </a:t>
            </a:r>
          </a:p>
        </p:txBody>
      </p:sp>
    </p:spTree>
    <p:extLst>
      <p:ext uri="{BB962C8B-B14F-4D97-AF65-F5344CB8AC3E}">
        <p14:creationId xmlns:p14="http://schemas.microsoft.com/office/powerpoint/2010/main" val="13402618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GB" dirty="0" smtClean="0">
                <a:latin typeface="Times New Roman"/>
                <a:cs typeface="Times New Roman"/>
              </a:rPr>
              <a:t>Violence is not only madness</a:t>
            </a:r>
            <a:r>
              <a:rPr lang="en-GB" dirty="0">
                <a:latin typeface="Times New Roman"/>
                <a:cs typeface="Times New Roman"/>
              </a:rPr>
              <a:t> </a:t>
            </a:r>
            <a:r>
              <a:rPr lang="en-GB" dirty="0" smtClean="0">
                <a:latin typeface="Times New Roman"/>
                <a:cs typeface="Times New Roman"/>
              </a:rPr>
              <a:t>– follows (imposes?) rules and objectives</a:t>
            </a:r>
          </a:p>
          <a:p>
            <a:r>
              <a:rPr lang="en-GB" dirty="0" err="1" smtClean="0">
                <a:latin typeface="Times New Roman"/>
                <a:cs typeface="Times New Roman"/>
              </a:rPr>
              <a:t>Kalyvas</a:t>
            </a:r>
            <a:r>
              <a:rPr lang="en-GB" dirty="0" smtClean="0">
                <a:latin typeface="Times New Roman"/>
                <a:cs typeface="Times New Roman"/>
              </a:rPr>
              <a:t>: terror / violence possess an ordering function</a:t>
            </a:r>
            <a:endParaRPr lang="en-GB" dirty="0">
              <a:latin typeface="Times New Roman"/>
              <a:cs typeface="Times New Roman"/>
            </a:endParaRPr>
          </a:p>
          <a:p>
            <a:r>
              <a:rPr lang="en-GB" dirty="0" err="1" smtClean="0">
                <a:latin typeface="Times New Roman"/>
                <a:cs typeface="Times New Roman"/>
              </a:rPr>
              <a:t>Leiby</a:t>
            </a:r>
            <a:r>
              <a:rPr lang="en-GB" dirty="0" smtClean="0">
                <a:latin typeface="Times New Roman"/>
                <a:cs typeface="Times New Roman"/>
              </a:rPr>
              <a:t> – instrumentally violence can </a:t>
            </a:r>
            <a:r>
              <a:rPr lang="en-GB" dirty="0">
                <a:latin typeface="Times New Roman"/>
                <a:cs typeface="Times New Roman"/>
              </a:rPr>
              <a:t>be used: </a:t>
            </a:r>
            <a:endParaRPr lang="en-GB" dirty="0" smtClean="0">
              <a:latin typeface="Times New Roman"/>
              <a:cs typeface="Times New Roman"/>
            </a:endParaRPr>
          </a:p>
          <a:p>
            <a:pPr marL="0" indent="0">
              <a:buNone/>
            </a:pPr>
            <a:r>
              <a:rPr lang="en-GB" dirty="0" smtClean="0">
                <a:latin typeface="Times New Roman"/>
                <a:cs typeface="Times New Roman"/>
              </a:rPr>
              <a:t>- to spread fear / dissuade</a:t>
            </a:r>
            <a:endParaRPr lang="en-GB" dirty="0">
              <a:latin typeface="Times New Roman"/>
              <a:cs typeface="Times New Roman"/>
            </a:endParaRPr>
          </a:p>
          <a:p>
            <a:pPr marL="0" indent="0">
              <a:buNone/>
            </a:pPr>
            <a:r>
              <a:rPr lang="en-GB" dirty="0" smtClean="0">
                <a:latin typeface="Times New Roman"/>
                <a:cs typeface="Times New Roman"/>
              </a:rPr>
              <a:t>- to </a:t>
            </a:r>
            <a:r>
              <a:rPr lang="en-GB" dirty="0">
                <a:latin typeface="Times New Roman"/>
                <a:cs typeface="Times New Roman"/>
              </a:rPr>
              <a:t>weaken </a:t>
            </a:r>
            <a:r>
              <a:rPr lang="en-GB" dirty="0" smtClean="0">
                <a:latin typeface="Times New Roman"/>
                <a:cs typeface="Times New Roman"/>
              </a:rPr>
              <a:t>opposition (even when committed </a:t>
            </a:r>
            <a:r>
              <a:rPr lang="en-GB" dirty="0">
                <a:latin typeface="Times New Roman"/>
                <a:cs typeface="Times New Roman"/>
              </a:rPr>
              <a:t>on </a:t>
            </a:r>
            <a:r>
              <a:rPr lang="en-GB" dirty="0" smtClean="0">
                <a:latin typeface="Times New Roman"/>
                <a:cs typeface="Times New Roman"/>
              </a:rPr>
              <a:t>limited / targeted scale)</a:t>
            </a:r>
            <a:endParaRPr lang="en-GB" dirty="0">
              <a:latin typeface="Times New Roman"/>
              <a:cs typeface="Times New Roman"/>
            </a:endParaRPr>
          </a:p>
          <a:p>
            <a:pPr marL="0" indent="0">
              <a:buNone/>
            </a:pPr>
            <a:r>
              <a:rPr lang="en-GB" dirty="0">
                <a:latin typeface="Times New Roman"/>
                <a:cs typeface="Times New Roman"/>
              </a:rPr>
              <a:t>- to punish or eliminate speciﬁc </a:t>
            </a:r>
            <a:r>
              <a:rPr lang="en-GB" dirty="0" smtClean="0">
                <a:latin typeface="Times New Roman"/>
                <a:cs typeface="Times New Roman"/>
              </a:rPr>
              <a:t>‘enemies </a:t>
            </a:r>
            <a:r>
              <a:rPr lang="en-GB" dirty="0">
                <a:latin typeface="Times New Roman"/>
                <a:cs typeface="Times New Roman"/>
              </a:rPr>
              <a:t>of the </a:t>
            </a:r>
            <a:r>
              <a:rPr lang="en-GB" dirty="0" smtClean="0">
                <a:latin typeface="Times New Roman"/>
                <a:cs typeface="Times New Roman"/>
              </a:rPr>
              <a:t>state’</a:t>
            </a:r>
            <a:endParaRPr lang="en-GB" dirty="0">
              <a:latin typeface="Times New Roman"/>
              <a:cs typeface="Times New Roman"/>
            </a:endParaRPr>
          </a:p>
          <a:p>
            <a:pPr marL="0" indent="0">
              <a:buNone/>
            </a:pPr>
            <a:r>
              <a:rPr lang="en-GB" dirty="0">
                <a:latin typeface="Times New Roman"/>
                <a:cs typeface="Times New Roman"/>
              </a:rPr>
              <a:t>- to collect intelligence on the opposition </a:t>
            </a:r>
            <a:r>
              <a:rPr lang="en-GB" dirty="0" smtClean="0">
                <a:latin typeface="Times New Roman"/>
                <a:cs typeface="Times New Roman"/>
              </a:rPr>
              <a:t>movement</a:t>
            </a:r>
            <a:endParaRPr lang="en-GB" dirty="0">
              <a:latin typeface="Times New Roman"/>
              <a:cs typeface="Times New Roman"/>
            </a:endParaRPr>
          </a:p>
          <a:p>
            <a:pPr marL="0" indent="0">
              <a:buNone/>
            </a:pPr>
            <a:r>
              <a:rPr lang="en-GB" dirty="0" smtClean="0">
                <a:latin typeface="Times New Roman"/>
                <a:cs typeface="Times New Roman"/>
              </a:rPr>
              <a:t>Potential targets: members </a:t>
            </a:r>
            <a:r>
              <a:rPr lang="en-GB" dirty="0">
                <a:latin typeface="Times New Roman"/>
                <a:cs typeface="Times New Roman"/>
              </a:rPr>
              <a:t>of armed rebel groups, opposition </a:t>
            </a:r>
            <a:r>
              <a:rPr lang="en-GB" dirty="0" smtClean="0">
                <a:latin typeface="Times New Roman"/>
                <a:cs typeface="Times New Roman"/>
              </a:rPr>
              <a:t>political parties, trades unions, </a:t>
            </a:r>
            <a:r>
              <a:rPr lang="en-GB" dirty="0">
                <a:latin typeface="Times New Roman"/>
                <a:cs typeface="Times New Roman"/>
              </a:rPr>
              <a:t>or </a:t>
            </a:r>
            <a:r>
              <a:rPr lang="en-GB" dirty="0" smtClean="0">
                <a:latin typeface="Times New Roman"/>
                <a:cs typeface="Times New Roman"/>
              </a:rPr>
              <a:t>‘subversive’ </a:t>
            </a:r>
            <a:r>
              <a:rPr lang="en-GB" dirty="0">
                <a:latin typeface="Times New Roman"/>
                <a:cs typeface="Times New Roman"/>
              </a:rPr>
              <a:t>community </a:t>
            </a:r>
            <a:r>
              <a:rPr lang="en-GB" dirty="0" smtClean="0">
                <a:latin typeface="Times New Roman"/>
                <a:cs typeface="Times New Roman"/>
              </a:rPr>
              <a:t>organizations</a:t>
            </a:r>
            <a:endParaRPr lang="en-GB" dirty="0">
              <a:latin typeface="Times New Roman"/>
              <a:cs typeface="Times New Roman"/>
            </a:endParaRPr>
          </a:p>
        </p:txBody>
      </p:sp>
    </p:spTree>
    <p:extLst>
      <p:ext uri="{BB962C8B-B14F-4D97-AF65-F5344CB8AC3E}">
        <p14:creationId xmlns:p14="http://schemas.microsoft.com/office/powerpoint/2010/main" val="4179723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charset="0"/>
                <a:ea typeface="Times New Roman" charset="0"/>
                <a:cs typeface="Times New Roman" charset="0"/>
              </a:rPr>
              <a:t>1984, George Orwell</a:t>
            </a:r>
            <a:endParaRPr lang="en-US" b="1"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70000" lnSpcReduction="20000"/>
          </a:bodyPr>
          <a:lstStyle/>
          <a:p>
            <a:r>
              <a:rPr lang="en-GB" u="sng" dirty="0">
                <a:latin typeface="Times New Roman"/>
                <a:ea typeface="Times New Roman" charset="0"/>
                <a:cs typeface="Times New Roman"/>
              </a:rPr>
              <a:t>The Party</a:t>
            </a:r>
            <a:r>
              <a:rPr lang="en-GB" dirty="0">
                <a:latin typeface="Times New Roman"/>
                <a:ea typeface="Times New Roman" charset="0"/>
                <a:cs typeface="Times New Roman"/>
              </a:rPr>
              <a:t>: </a:t>
            </a:r>
            <a:r>
              <a:rPr lang="en-GB" dirty="0">
                <a:latin typeface="Times New Roman"/>
                <a:cs typeface="Times New Roman"/>
              </a:rPr>
              <a:t>“Power is in tearing human minds to pieces and putting them together again in new shapes of your own choosing”.</a:t>
            </a:r>
          </a:p>
          <a:p>
            <a:r>
              <a:rPr lang="en-GB" u="sng" dirty="0">
                <a:latin typeface="Times New Roman"/>
                <a:cs typeface="Times New Roman"/>
              </a:rPr>
              <a:t>Winston</a:t>
            </a:r>
            <a:r>
              <a:rPr lang="en-GB" dirty="0">
                <a:latin typeface="Times New Roman"/>
                <a:cs typeface="Times New Roman"/>
              </a:rPr>
              <a:t>: “How can I help but see what is in front of my eyes? Two and two are four”.</a:t>
            </a:r>
            <a:br>
              <a:rPr lang="en-GB" dirty="0">
                <a:latin typeface="Times New Roman"/>
                <a:cs typeface="Times New Roman"/>
              </a:rPr>
            </a:br>
            <a:r>
              <a:rPr lang="en-GB" u="sng" dirty="0">
                <a:latin typeface="Times New Roman"/>
                <a:cs typeface="Times New Roman"/>
              </a:rPr>
              <a:t>O’Brien</a:t>
            </a:r>
            <a:r>
              <a:rPr lang="en-GB" dirty="0">
                <a:latin typeface="Times New Roman"/>
                <a:cs typeface="Times New Roman"/>
              </a:rPr>
              <a:t>: “Sometimes, Winston. Sometimes they are five. Sometimes they are three. Sometimes they are all of them at once”.</a:t>
            </a:r>
          </a:p>
          <a:p>
            <a:r>
              <a:rPr lang="en-GB" b="1" dirty="0" smtClean="0">
                <a:latin typeface="Times New Roman"/>
                <a:cs typeface="Times New Roman"/>
              </a:rPr>
              <a:t>Restriction of thought? - “Nothing </a:t>
            </a:r>
            <a:r>
              <a:rPr lang="en-GB" b="1" dirty="0">
                <a:latin typeface="Times New Roman"/>
                <a:cs typeface="Times New Roman"/>
              </a:rPr>
              <a:t>was your own except the few cubic centimetres inside your skull”.</a:t>
            </a:r>
            <a:r>
              <a:rPr lang="en-GB" dirty="0">
                <a:latin typeface="Times New Roman"/>
                <a:cs typeface="Times New Roman"/>
              </a:rPr>
              <a:t> </a:t>
            </a:r>
            <a:r>
              <a:rPr lang="en-US" dirty="0">
                <a:latin typeface="Times New Roman" charset="0"/>
                <a:ea typeface="Times New Roman" charset="0"/>
                <a:cs typeface="Times New Roman" charset="0"/>
              </a:rPr>
              <a:t>Winston Smith, 1984 (George Orwell</a:t>
            </a:r>
            <a:r>
              <a:rPr lang="en-US" dirty="0" smtClean="0">
                <a:latin typeface="Times New Roman" charset="0"/>
                <a:ea typeface="Times New Roman" charset="0"/>
                <a:cs typeface="Times New Roman" charset="0"/>
              </a:rPr>
              <a:t>)</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4004519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a:latin typeface="Times New Roman"/>
                <a:cs typeface="Times New Roman"/>
              </a:rPr>
              <a:t>“Nothing was your own except the few cubic centimetres inside your skull”.</a:t>
            </a:r>
            <a:r>
              <a:rPr lang="en-GB" sz="2800" dirty="0">
                <a:latin typeface="Times New Roman"/>
                <a:cs typeface="Times New Roman"/>
              </a:rPr>
              <a:t> </a:t>
            </a:r>
            <a:r>
              <a:rPr lang="en-US" sz="2800" dirty="0">
                <a:latin typeface="Times New Roman" charset="0"/>
                <a:ea typeface="Times New Roman" charset="0"/>
                <a:cs typeface="Times New Roman" charset="0"/>
              </a:rPr>
              <a:t>Winston Smith, 1984 (George Orwell)</a:t>
            </a:r>
            <a:br>
              <a:rPr lang="en-US" sz="2800" dirty="0">
                <a:latin typeface="Times New Roman" charset="0"/>
                <a:ea typeface="Times New Roman" charset="0"/>
                <a:cs typeface="Times New Roman" charset="0"/>
              </a:rPr>
            </a:b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6947" y="1796969"/>
            <a:ext cx="6850106" cy="4525963"/>
          </a:xfrm>
        </p:spPr>
      </p:pic>
    </p:spTree>
    <p:extLst>
      <p:ext uri="{BB962C8B-B14F-4D97-AF65-F5344CB8AC3E}">
        <p14:creationId xmlns:p14="http://schemas.microsoft.com/office/powerpoint/2010/main" val="4963677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charset="0"/>
                <a:ea typeface="Times New Roman" charset="0"/>
                <a:cs typeface="Times New Roman" charset="0"/>
              </a:rPr>
              <a:t>President </a:t>
            </a:r>
            <a:r>
              <a:rPr lang="en-US" sz="4000" b="1" dirty="0" err="1">
                <a:latin typeface="Times New Roman" charset="0"/>
                <a:ea typeface="Times New Roman" charset="0"/>
                <a:cs typeface="Times New Roman" charset="0"/>
              </a:rPr>
              <a:t>Raúl</a:t>
            </a:r>
            <a:r>
              <a:rPr lang="en-US" sz="4000" b="1" dirty="0">
                <a:latin typeface="Times New Roman" charset="0"/>
                <a:ea typeface="Times New Roman" charset="0"/>
                <a:cs typeface="Times New Roman" charset="0"/>
              </a:rPr>
              <a:t> </a:t>
            </a:r>
            <a:r>
              <a:rPr lang="en-US" sz="4000" b="1" dirty="0" err="1" smtClean="0">
                <a:latin typeface="Times New Roman" charset="0"/>
                <a:ea typeface="Times New Roman" charset="0"/>
                <a:cs typeface="Times New Roman" charset="0"/>
              </a:rPr>
              <a:t>Alfonsín</a:t>
            </a:r>
            <a:r>
              <a:rPr lang="en-US" sz="4000" b="1" dirty="0" smtClean="0">
                <a:latin typeface="Times New Roman" charset="0"/>
                <a:ea typeface="Times New Roman" charset="0"/>
                <a:cs typeface="Times New Roman" charset="0"/>
              </a:rPr>
              <a:t> (1983-1989)</a:t>
            </a:r>
            <a:endParaRPr lang="en-US" sz="4000" b="1" dirty="0">
              <a:latin typeface="Times New Roman" charset="0"/>
              <a:ea typeface="Times New Roman" charset="0"/>
              <a:cs typeface="Times New Roman"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6511" y="1600200"/>
            <a:ext cx="4664598" cy="4525963"/>
          </a:xfrm>
        </p:spPr>
      </p:pic>
    </p:spTree>
    <p:extLst>
      <p:ext uri="{BB962C8B-B14F-4D97-AF65-F5344CB8AC3E}">
        <p14:creationId xmlns:p14="http://schemas.microsoft.com/office/powerpoint/2010/main" val="17059691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Times New Roman" charset="0"/>
                <a:ea typeface="Times New Roman" charset="0"/>
                <a:cs typeface="Times New Roman" charset="0"/>
              </a:rPr>
              <a:t>President Patricio Alwyn (1990-1994)</a:t>
            </a:r>
            <a:endParaRPr lang="en-US" sz="4000" b="1" dirty="0">
              <a:latin typeface="Times New Roman" charset="0"/>
              <a:ea typeface="Times New Roman" charset="0"/>
              <a:cs typeface="Times New Roman"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8922" y="1600200"/>
            <a:ext cx="8046156" cy="4525963"/>
          </a:xfrm>
        </p:spPr>
      </p:pic>
    </p:spTree>
    <p:extLst>
      <p:ext uri="{BB962C8B-B14F-4D97-AF65-F5344CB8AC3E}">
        <p14:creationId xmlns:p14="http://schemas.microsoft.com/office/powerpoint/2010/main" val="3929823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a:cs typeface="Times New Roman"/>
              </a:rPr>
              <a:t>Transition from Authoritarian Rule</a:t>
            </a:r>
            <a:endParaRPr lang="en-US" sz="4000" b="1" dirty="0">
              <a:latin typeface="Times New Roman"/>
              <a:cs typeface="Times New Roman"/>
            </a:endParaRPr>
          </a:p>
        </p:txBody>
      </p:sp>
      <p:sp>
        <p:nvSpPr>
          <p:cNvPr id="3" name="Content Placeholder 2"/>
          <p:cNvSpPr>
            <a:spLocks noGrp="1"/>
          </p:cNvSpPr>
          <p:nvPr>
            <p:ph idx="1"/>
          </p:nvPr>
        </p:nvSpPr>
        <p:spPr/>
        <p:txBody>
          <a:bodyPr>
            <a:normAutofit fontScale="47500" lnSpcReduction="20000"/>
          </a:bodyPr>
          <a:lstStyle/>
          <a:p>
            <a:r>
              <a:rPr lang="en-GB" dirty="0" smtClean="0">
                <a:latin typeface="Times New Roman"/>
                <a:cs typeface="Times New Roman"/>
              </a:rPr>
              <a:t>‘Distinctive moment in the political life and trajectory of a country’</a:t>
            </a:r>
          </a:p>
          <a:p>
            <a:r>
              <a:rPr lang="en-GB" dirty="0" smtClean="0">
                <a:latin typeface="Times New Roman"/>
                <a:cs typeface="Times New Roman"/>
              </a:rPr>
              <a:t>Period of unknown duration and </a:t>
            </a:r>
            <a:r>
              <a:rPr lang="en-GB" b="1" dirty="0" smtClean="0">
                <a:latin typeface="Times New Roman"/>
                <a:cs typeface="Times New Roman"/>
              </a:rPr>
              <a:t>extraordinary uncertainty</a:t>
            </a:r>
          </a:p>
          <a:p>
            <a:r>
              <a:rPr lang="en-GB" dirty="0" smtClean="0">
                <a:latin typeface="Times New Roman"/>
                <a:cs typeface="Times New Roman"/>
              </a:rPr>
              <a:t>Generally initiated from dynamics within the regime  (hard and soft liners)</a:t>
            </a:r>
          </a:p>
          <a:p>
            <a:r>
              <a:rPr lang="en-GB" dirty="0" smtClean="0">
                <a:latin typeface="Times New Roman"/>
                <a:cs typeface="Times New Roman"/>
              </a:rPr>
              <a:t>Changes precipitated often by civil society mobilisations and / or international pressure</a:t>
            </a:r>
          </a:p>
          <a:p>
            <a:r>
              <a:rPr lang="en-GB" dirty="0" smtClean="0">
                <a:latin typeface="Times New Roman"/>
                <a:cs typeface="Times New Roman"/>
              </a:rPr>
              <a:t>Begins as restrictions may be loosened and some individual or group rights may be expanded at the whim of the regime – </a:t>
            </a:r>
            <a:r>
              <a:rPr lang="en-GB" i="1" dirty="0" smtClean="0">
                <a:latin typeface="Times New Roman"/>
                <a:cs typeface="Times New Roman"/>
              </a:rPr>
              <a:t>not irreversible</a:t>
            </a:r>
          </a:p>
          <a:p>
            <a:pPr lvl="0"/>
            <a:r>
              <a:rPr lang="en-GB" dirty="0" smtClean="0">
                <a:latin typeface="Times New Roman"/>
                <a:cs typeface="Times New Roman"/>
              </a:rPr>
              <a:t>Karl: </a:t>
            </a:r>
            <a:r>
              <a:rPr lang="en-GB" i="1" dirty="0" smtClean="0">
                <a:latin typeface="Times New Roman"/>
                <a:cs typeface="Times New Roman"/>
              </a:rPr>
              <a:t>‘Modes of transition are critical junctures in the long process of institutional accumulation; they are key moments in which the fragments and parts of the new regime are constructed, with each fragment becoming ‘an incentive for the addition of another’ </a:t>
            </a:r>
          </a:p>
          <a:p>
            <a:r>
              <a:rPr lang="en-GB" i="1" dirty="0" smtClean="0">
                <a:latin typeface="Times New Roman"/>
                <a:cs typeface="Times New Roman"/>
              </a:rPr>
              <a:t>Authoritarian regimes often face a series of simultaneous transitions</a:t>
            </a:r>
            <a:r>
              <a:rPr lang="en-GB" dirty="0" smtClean="0">
                <a:latin typeface="Times New Roman"/>
                <a:cs typeface="Times New Roman"/>
              </a:rPr>
              <a:t>:</a:t>
            </a:r>
          </a:p>
          <a:p>
            <a:r>
              <a:rPr lang="en-GB" dirty="0" smtClean="0">
                <a:latin typeface="Times New Roman"/>
                <a:cs typeface="Times New Roman"/>
              </a:rPr>
              <a:t>WAR TO PEACE</a:t>
            </a:r>
          </a:p>
          <a:p>
            <a:r>
              <a:rPr lang="en-GB" dirty="0" smtClean="0">
                <a:latin typeface="Times New Roman"/>
                <a:cs typeface="Times New Roman"/>
              </a:rPr>
              <a:t>AUTHORITARIANISM TO DEMOCRACY</a:t>
            </a:r>
          </a:p>
          <a:p>
            <a:r>
              <a:rPr lang="en-GB" dirty="0" smtClean="0">
                <a:latin typeface="Times New Roman"/>
                <a:cs typeface="Times New Roman"/>
              </a:rPr>
              <a:t>WARTIME ECONOMY TO MARKET ECONOMY</a:t>
            </a:r>
            <a:endParaRPr lang="en-US" dirty="0"/>
          </a:p>
        </p:txBody>
      </p:sp>
    </p:spTree>
    <p:extLst>
      <p:ext uri="{BB962C8B-B14F-4D97-AF65-F5344CB8AC3E}">
        <p14:creationId xmlns:p14="http://schemas.microsoft.com/office/powerpoint/2010/main" val="2062865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charset="0"/>
                <a:ea typeface="Times New Roman" charset="0"/>
                <a:cs typeface="Times New Roman" charset="0"/>
              </a:rPr>
              <a:t>Karl and </a:t>
            </a:r>
            <a:r>
              <a:rPr lang="en-US" b="1" dirty="0" err="1" smtClean="0">
                <a:latin typeface="Times New Roman" charset="0"/>
                <a:ea typeface="Times New Roman" charset="0"/>
                <a:cs typeface="Times New Roman" charset="0"/>
              </a:rPr>
              <a:t>Schmitter</a:t>
            </a:r>
            <a:endParaRPr lang="en-US" b="1"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lnSpcReduction="10000"/>
          </a:bodyPr>
          <a:lstStyle/>
          <a:p>
            <a:pPr lvl="0"/>
            <a:r>
              <a:rPr lang="en-GB" dirty="0" smtClean="0">
                <a:latin typeface="Times New Roman" charset="0"/>
                <a:ea typeface="Times New Roman" charset="0"/>
                <a:cs typeface="Times New Roman" charset="0"/>
              </a:rPr>
              <a:t>Who are the main actors pushing for transition? </a:t>
            </a:r>
          </a:p>
          <a:p>
            <a:pPr lvl="0">
              <a:buFontTx/>
              <a:buChar char="-"/>
            </a:pPr>
            <a:r>
              <a:rPr lang="en-GB" i="1" dirty="0" smtClean="0">
                <a:latin typeface="Times New Roman" charset="0"/>
                <a:ea typeface="Times New Roman" charset="0"/>
                <a:cs typeface="Times New Roman" charset="0"/>
              </a:rPr>
              <a:t>The elites or the masses? </a:t>
            </a:r>
            <a:endParaRPr lang="en-GB" i="1" dirty="0">
              <a:latin typeface="Times New Roman" charset="0"/>
              <a:ea typeface="Times New Roman" charset="0"/>
              <a:cs typeface="Times New Roman" charset="0"/>
            </a:endParaRPr>
          </a:p>
          <a:p>
            <a:pPr lvl="0">
              <a:buFontTx/>
              <a:buChar char="-"/>
            </a:pPr>
            <a:r>
              <a:rPr lang="en-GB" i="1" dirty="0" smtClean="0">
                <a:latin typeface="Times New Roman" charset="0"/>
                <a:ea typeface="Times New Roman" charset="0"/>
                <a:cs typeface="Times New Roman" charset="0"/>
              </a:rPr>
              <a:t>Compromise or unilateral exercise of power?</a:t>
            </a:r>
          </a:p>
          <a:p>
            <a:pPr lvl="0"/>
            <a:r>
              <a:rPr lang="en-GB" b="1" dirty="0" smtClean="0">
                <a:latin typeface="Times New Roman" charset="0"/>
                <a:ea typeface="Times New Roman" charset="0"/>
                <a:cs typeface="Times New Roman" charset="0"/>
              </a:rPr>
              <a:t>4 Categories of Transition (not as simple as this)</a:t>
            </a:r>
            <a:endParaRPr lang="en-GB" dirty="0">
              <a:latin typeface="Times New Roman" charset="0"/>
              <a:ea typeface="Times New Roman" charset="0"/>
              <a:cs typeface="Times New Roman" charset="0"/>
            </a:endParaRPr>
          </a:p>
        </p:txBody>
      </p:sp>
    </p:spTree>
    <p:extLst>
      <p:ext uri="{BB962C8B-B14F-4D97-AF65-F5344CB8AC3E}">
        <p14:creationId xmlns:p14="http://schemas.microsoft.com/office/powerpoint/2010/main" val="2869652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32500" lnSpcReduction="20000"/>
          </a:bodyPr>
          <a:lstStyle/>
          <a:p>
            <a:r>
              <a:rPr lang="en-US" sz="3500" b="1" dirty="0">
                <a:latin typeface="Times New Roman"/>
                <a:cs typeface="Times New Roman"/>
              </a:rPr>
              <a:t>Paris:</a:t>
            </a:r>
            <a:endParaRPr lang="en-GB" sz="3500" dirty="0">
              <a:latin typeface="Times New Roman"/>
              <a:cs typeface="Times New Roman"/>
            </a:endParaRPr>
          </a:p>
          <a:p>
            <a:r>
              <a:rPr lang="en-US" sz="3500" dirty="0">
                <a:latin typeface="Times New Roman"/>
                <a:cs typeface="Times New Roman"/>
              </a:rPr>
              <a:t>Start of 20</a:t>
            </a:r>
            <a:r>
              <a:rPr lang="en-US" sz="3500" baseline="30000" dirty="0">
                <a:latin typeface="Times New Roman"/>
                <a:cs typeface="Times New Roman"/>
              </a:rPr>
              <a:t>th</a:t>
            </a:r>
            <a:r>
              <a:rPr lang="en-US" sz="3500" dirty="0">
                <a:latin typeface="Times New Roman"/>
                <a:cs typeface="Times New Roman"/>
              </a:rPr>
              <a:t> century, approximately 90 percent of war victims were soldiers; </a:t>
            </a:r>
            <a:endParaRPr lang="en-GB" sz="3500" dirty="0">
              <a:latin typeface="Times New Roman"/>
              <a:cs typeface="Times New Roman"/>
            </a:endParaRPr>
          </a:p>
          <a:p>
            <a:r>
              <a:rPr lang="en-US" sz="3500" dirty="0">
                <a:latin typeface="Times New Roman"/>
                <a:cs typeface="Times New Roman"/>
              </a:rPr>
              <a:t>during the 1990s estimated 90 percent of those killed in armed conflicts were civilians. </a:t>
            </a:r>
            <a:endParaRPr lang="en-GB" sz="3500" dirty="0">
              <a:latin typeface="Times New Roman"/>
              <a:cs typeface="Times New Roman"/>
            </a:endParaRPr>
          </a:p>
          <a:p>
            <a:r>
              <a:rPr lang="en-US" sz="3500" dirty="0">
                <a:latin typeface="Times New Roman"/>
                <a:cs typeface="Times New Roman"/>
              </a:rPr>
              <a:t>Civil wars accounted for 94 percent of all armed conflicts fought in the 1990s</a:t>
            </a:r>
            <a:endParaRPr lang="en-GB" sz="3500" dirty="0">
              <a:latin typeface="Times New Roman"/>
              <a:cs typeface="Times New Roman"/>
            </a:endParaRPr>
          </a:p>
          <a:p>
            <a:endParaRPr lang="en-GB" sz="3500" dirty="0">
              <a:latin typeface="Times New Roman"/>
              <a:cs typeface="Times New Roman"/>
            </a:endParaRPr>
          </a:p>
          <a:p>
            <a:r>
              <a:rPr lang="en-US" sz="3500" dirty="0">
                <a:latin typeface="Times New Roman"/>
                <a:cs typeface="Times New Roman"/>
              </a:rPr>
              <a:t>FROM THIS PERSPECTIVE</a:t>
            </a:r>
            <a:endParaRPr lang="en-GB" sz="3500" dirty="0">
              <a:latin typeface="Times New Roman"/>
              <a:cs typeface="Times New Roman"/>
            </a:endParaRPr>
          </a:p>
          <a:p>
            <a:r>
              <a:rPr lang="en-US" sz="3500" dirty="0">
                <a:latin typeface="Times New Roman"/>
                <a:cs typeface="Times New Roman"/>
              </a:rPr>
              <a:t>Attacks and atrocities against noncombatants became widely employed as deliberate strategies of warfare; including such tactics as systematic rape, mass executions, ethnic cleansing, and even genocide; </a:t>
            </a:r>
            <a:endParaRPr lang="en-GB" sz="3500" dirty="0">
              <a:latin typeface="Times New Roman"/>
              <a:cs typeface="Times New Roman"/>
            </a:endParaRPr>
          </a:p>
          <a:p>
            <a:r>
              <a:rPr lang="en-US" sz="3500" dirty="0" err="1">
                <a:latin typeface="Times New Roman"/>
                <a:cs typeface="Times New Roman"/>
              </a:rPr>
              <a:t>premodern</a:t>
            </a:r>
            <a:r>
              <a:rPr lang="en-US" sz="3500" dirty="0">
                <a:latin typeface="Times New Roman"/>
                <a:cs typeface="Times New Roman"/>
              </a:rPr>
              <a:t> forms of fighting that dispensed with customary constraints on the waging of war??? – NEW WARS THEORY…</a:t>
            </a:r>
            <a:endParaRPr lang="en-GB" sz="3500" dirty="0">
              <a:latin typeface="Times New Roman"/>
              <a:cs typeface="Times New Roman"/>
            </a:endParaRPr>
          </a:p>
          <a:p>
            <a:endParaRPr lang="en-GB" sz="3500" dirty="0">
              <a:latin typeface="Times New Roman"/>
              <a:cs typeface="Times New Roman"/>
            </a:endParaRPr>
          </a:p>
          <a:p>
            <a:r>
              <a:rPr lang="en-US" sz="3500" dirty="0">
                <a:latin typeface="Times New Roman"/>
                <a:cs typeface="Times New Roman"/>
              </a:rPr>
              <a:t>Not sure this was as new as certain authors (</a:t>
            </a:r>
            <a:r>
              <a:rPr lang="en-US" sz="3500" dirty="0" err="1">
                <a:latin typeface="Times New Roman"/>
                <a:cs typeface="Times New Roman"/>
              </a:rPr>
              <a:t>Kaldor</a:t>
            </a:r>
            <a:r>
              <a:rPr lang="en-US" sz="3500" dirty="0">
                <a:latin typeface="Times New Roman"/>
                <a:cs typeface="Times New Roman"/>
              </a:rPr>
              <a:t>) would want us to believe </a:t>
            </a:r>
            <a:r>
              <a:rPr lang="en-US" sz="3500" dirty="0" smtClean="0">
                <a:latin typeface="Times New Roman"/>
                <a:cs typeface="Times New Roman"/>
              </a:rPr>
              <a:t>(drugs, crime, </a:t>
            </a:r>
            <a:r>
              <a:rPr lang="en-US" sz="3500" dirty="0" err="1" smtClean="0">
                <a:latin typeface="Times New Roman"/>
                <a:cs typeface="Times New Roman"/>
              </a:rPr>
              <a:t>polviol</a:t>
            </a:r>
            <a:r>
              <a:rPr lang="en-US" sz="3500" dirty="0" smtClean="0">
                <a:latin typeface="Times New Roman"/>
                <a:cs typeface="Times New Roman"/>
              </a:rPr>
              <a:t>) – </a:t>
            </a:r>
            <a:r>
              <a:rPr lang="en-US" sz="3500" dirty="0">
                <a:latin typeface="Times New Roman"/>
                <a:cs typeface="Times New Roman"/>
              </a:rPr>
              <a:t>take a long historical perspective and we see that this is the case </a:t>
            </a:r>
            <a:r>
              <a:rPr lang="en-US" sz="3500" dirty="0" smtClean="0">
                <a:latin typeface="Times New Roman"/>
                <a:cs typeface="Times New Roman"/>
              </a:rPr>
              <a:t>(English) </a:t>
            </a:r>
            <a:r>
              <a:rPr lang="en-US" sz="3500" dirty="0">
                <a:latin typeface="Times New Roman"/>
                <a:cs typeface="Times New Roman"/>
              </a:rPr>
              <a:t>– atrocities against civilians have always been a part of warfare</a:t>
            </a:r>
            <a:endParaRPr lang="en-GB" sz="3500" dirty="0">
              <a:latin typeface="Times New Roman"/>
              <a:cs typeface="Times New Roman"/>
            </a:endParaRPr>
          </a:p>
          <a:p>
            <a:r>
              <a:rPr lang="en-GB" sz="3500" dirty="0">
                <a:latin typeface="Times New Roman"/>
                <a:cs typeface="Times New Roman"/>
              </a:rPr>
              <a:t>Nevertheless – </a:t>
            </a:r>
            <a:r>
              <a:rPr lang="en-GB" sz="3500" dirty="0" smtClean="0">
                <a:latin typeface="Times New Roman"/>
                <a:cs typeface="Times New Roman"/>
              </a:rPr>
              <a:t>CERTAIN CHANGES </a:t>
            </a:r>
            <a:r>
              <a:rPr lang="en-GB" sz="3500" dirty="0">
                <a:latin typeface="Times New Roman"/>
                <a:cs typeface="Times New Roman"/>
              </a:rPr>
              <a:t>IN BOTH HOW WAR IS WAGED AND HOW CONFLICT IS RESOLVED OR TRANSFORMED DID ACCOMPANY THE END OF THE COLD </a:t>
            </a:r>
            <a:r>
              <a:rPr lang="en-GB" sz="3500" dirty="0" smtClean="0">
                <a:latin typeface="Times New Roman"/>
                <a:cs typeface="Times New Roman"/>
              </a:rPr>
              <a:t>WAR- civil war </a:t>
            </a:r>
            <a:r>
              <a:rPr lang="en-GB" sz="3500" dirty="0" smtClean="0">
                <a:latin typeface="Times New Roman"/>
                <a:cs typeface="Times New Roman"/>
              </a:rPr>
              <a:t>spirals</a:t>
            </a:r>
            <a:endParaRPr lang="en-GB" sz="3500" dirty="0">
              <a:latin typeface="Times New Roman"/>
              <a:cs typeface="Times New Roman"/>
            </a:endParaRPr>
          </a:p>
        </p:txBody>
      </p:sp>
    </p:spTree>
    <p:extLst>
      <p:ext uri="{BB962C8B-B14F-4D97-AF65-F5344CB8AC3E}">
        <p14:creationId xmlns:p14="http://schemas.microsoft.com/office/powerpoint/2010/main" val="20609137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charset="0"/>
                <a:ea typeface="Times New Roman" charset="0"/>
                <a:cs typeface="Times New Roman" charset="0"/>
              </a:rPr>
              <a:t>Categories of Transition</a:t>
            </a:r>
            <a:endParaRPr lang="en-US" b="1"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70000" lnSpcReduction="20000"/>
          </a:bodyPr>
          <a:lstStyle/>
          <a:p>
            <a:pPr lvl="0"/>
            <a:r>
              <a:rPr lang="en-GB" i="1" dirty="0" err="1">
                <a:latin typeface="Times New Roman" charset="0"/>
                <a:ea typeface="Times New Roman" charset="0"/>
                <a:cs typeface="Times New Roman" charset="0"/>
              </a:rPr>
              <a:t>Pacted</a:t>
            </a:r>
            <a:r>
              <a:rPr lang="en-GB" i="1" dirty="0">
                <a:latin typeface="Times New Roman" charset="0"/>
                <a:ea typeface="Times New Roman" charset="0"/>
                <a:cs typeface="Times New Roman" charset="0"/>
              </a:rPr>
              <a:t> transition:</a:t>
            </a:r>
            <a:r>
              <a:rPr lang="en-GB" dirty="0">
                <a:latin typeface="Times New Roman" charset="0"/>
                <a:ea typeface="Times New Roman" charset="0"/>
                <a:cs typeface="Times New Roman" charset="0"/>
              </a:rPr>
              <a:t> agreement between elite actors –Spain; SA</a:t>
            </a:r>
          </a:p>
          <a:p>
            <a:r>
              <a:rPr lang="en-GB" i="1" dirty="0">
                <a:latin typeface="Times New Roman" charset="0"/>
                <a:ea typeface="Times New Roman" charset="0"/>
                <a:cs typeface="Times New Roman" charset="0"/>
              </a:rPr>
              <a:t>Reformist</a:t>
            </a:r>
            <a:r>
              <a:rPr lang="en-GB" dirty="0">
                <a:latin typeface="Times New Roman" charset="0"/>
                <a:ea typeface="Times New Roman" charset="0"/>
                <a:cs typeface="Times New Roman" charset="0"/>
              </a:rPr>
              <a:t>: results from mass mobilisation that is not met with systematic violence – dissolution of former Yugoslavia</a:t>
            </a:r>
          </a:p>
          <a:p>
            <a:pPr lvl="0"/>
            <a:r>
              <a:rPr lang="en-GB" i="1" dirty="0">
                <a:latin typeface="Times New Roman" charset="0"/>
                <a:ea typeface="Times New Roman" charset="0"/>
                <a:cs typeface="Times New Roman" charset="0"/>
              </a:rPr>
              <a:t>Imposed</a:t>
            </a:r>
            <a:r>
              <a:rPr lang="en-GB" dirty="0">
                <a:latin typeface="Times New Roman" charset="0"/>
                <a:ea typeface="Times New Roman" charset="0"/>
                <a:cs typeface="Times New Roman" charset="0"/>
              </a:rPr>
              <a:t>: elites push regime change from above – Taiwan; Guatemala</a:t>
            </a:r>
          </a:p>
          <a:p>
            <a:pPr lvl="0"/>
            <a:r>
              <a:rPr lang="en-GB" i="1" dirty="0">
                <a:latin typeface="Times New Roman" charset="0"/>
                <a:ea typeface="Times New Roman" charset="0"/>
                <a:cs typeface="Times New Roman" charset="0"/>
              </a:rPr>
              <a:t>Revolutionary:</a:t>
            </a:r>
            <a:r>
              <a:rPr lang="en-GB" dirty="0">
                <a:latin typeface="Times New Roman" charset="0"/>
                <a:ea typeface="Times New Roman" charset="0"/>
                <a:cs typeface="Times New Roman" charset="0"/>
              </a:rPr>
              <a:t> results from mass mobilisation despite resistance from elites - Madagascar</a:t>
            </a:r>
          </a:p>
          <a:p>
            <a:r>
              <a:rPr lang="en-US" i="1" dirty="0">
                <a:latin typeface="Times New Roman" charset="0"/>
                <a:ea typeface="Times New Roman" charset="0"/>
                <a:cs typeface="Times New Roman" charset="0"/>
              </a:rPr>
              <a:t>Collapsed:</a:t>
            </a:r>
            <a:r>
              <a:rPr lang="en-US" dirty="0">
                <a:latin typeface="Times New Roman" charset="0"/>
                <a:ea typeface="Times New Roman" charset="0"/>
                <a:cs typeface="Times New Roman" charset="0"/>
              </a:rPr>
              <a:t> when regime collapses due to internal or external factors - </a:t>
            </a:r>
            <a:r>
              <a:rPr lang="en-US" dirty="0" smtClean="0">
                <a:latin typeface="Times New Roman" charset="0"/>
                <a:ea typeface="Times New Roman" charset="0"/>
                <a:cs typeface="Times New Roman" charset="0"/>
              </a:rPr>
              <a:t>Argentina</a:t>
            </a:r>
            <a:endParaRPr lang="en-US" i="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841955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32500" lnSpcReduction="20000"/>
          </a:bodyPr>
          <a:lstStyle/>
          <a:p>
            <a:r>
              <a:rPr lang="en-GB" dirty="0">
                <a:latin typeface="Times New Roman" charset="0"/>
                <a:ea typeface="Times New Roman" charset="0"/>
                <a:cs typeface="Times New Roman" charset="0"/>
              </a:rPr>
              <a:t>GILL:</a:t>
            </a:r>
            <a:endParaRPr lang="en-US" dirty="0">
              <a:latin typeface="Times New Roman" charset="0"/>
              <a:ea typeface="Times New Roman" charset="0"/>
              <a:cs typeface="Times New Roman" charset="0"/>
            </a:endParaRPr>
          </a:p>
          <a:p>
            <a:r>
              <a:rPr lang="en-GB" dirty="0">
                <a:latin typeface="Times New Roman" charset="0"/>
                <a:ea typeface="Times New Roman" charset="0"/>
                <a:cs typeface="Times New Roman" charset="0"/>
              </a:rPr>
              <a:t>Cannot understand transition without understanding civil society (175)</a:t>
            </a:r>
            <a:endParaRPr lang="en-US" dirty="0">
              <a:latin typeface="Times New Roman" charset="0"/>
              <a:ea typeface="Times New Roman" charset="0"/>
              <a:cs typeface="Times New Roman" charset="0"/>
            </a:endParaRPr>
          </a:p>
          <a:p>
            <a:r>
              <a:rPr lang="en-GB" dirty="0">
                <a:latin typeface="Times New Roman" charset="0"/>
                <a:ea typeface="Times New Roman" charset="0"/>
                <a:cs typeface="Times New Roman" charset="0"/>
              </a:rPr>
              <a:t>FIVE KEY CONTRIBUTIONS CAN BE COUNTED:</a:t>
            </a:r>
            <a:endParaRPr lang="en-US" dirty="0">
              <a:latin typeface="Times New Roman" charset="0"/>
              <a:ea typeface="Times New Roman" charset="0"/>
              <a:cs typeface="Times New Roman" charset="0"/>
            </a:endParaRPr>
          </a:p>
          <a:p>
            <a:r>
              <a:rPr lang="en-GB" dirty="0">
                <a:latin typeface="Times New Roman" charset="0"/>
                <a:ea typeface="Times New Roman" charset="0"/>
                <a:cs typeface="Times New Roman" charset="0"/>
              </a:rPr>
              <a:t>1. the potential threat posed by civil society forces: what factors cause a regime to liberalize when it is in trouble – an organized civil society may be key here in persuading or </a:t>
            </a:r>
            <a:r>
              <a:rPr lang="en-GB" b="1" dirty="0">
                <a:latin typeface="Times New Roman" charset="0"/>
                <a:ea typeface="Times New Roman" charset="0"/>
                <a:cs typeface="Times New Roman" charset="0"/>
              </a:rPr>
              <a:t>pressuring for liberalization</a:t>
            </a:r>
            <a:r>
              <a:rPr lang="en-GB" dirty="0">
                <a:latin typeface="Times New Roman" charset="0"/>
                <a:ea typeface="Times New Roman" charset="0"/>
                <a:cs typeface="Times New Roman" charset="0"/>
              </a:rPr>
              <a:t> instead of further tightening of restrictions; </a:t>
            </a:r>
            <a:endParaRPr lang="en-US" dirty="0">
              <a:latin typeface="Times New Roman" charset="0"/>
              <a:ea typeface="Times New Roman" charset="0"/>
              <a:cs typeface="Times New Roman" charset="0"/>
            </a:endParaRPr>
          </a:p>
          <a:p>
            <a:r>
              <a:rPr lang="en-GB" dirty="0">
                <a:latin typeface="Times New Roman" charset="0"/>
                <a:ea typeface="Times New Roman" charset="0"/>
                <a:cs typeface="Times New Roman" charset="0"/>
              </a:rPr>
              <a:t>2. the </a:t>
            </a:r>
            <a:r>
              <a:rPr lang="en-GB" b="1" dirty="0">
                <a:latin typeface="Times New Roman" charset="0"/>
                <a:ea typeface="Times New Roman" charset="0"/>
                <a:cs typeface="Times New Roman" charset="0"/>
              </a:rPr>
              <a:t>giving of democratic orientation</a:t>
            </a:r>
            <a:r>
              <a:rPr lang="en-GB" dirty="0">
                <a:latin typeface="Times New Roman" charset="0"/>
                <a:ea typeface="Times New Roman" charset="0"/>
                <a:cs typeface="Times New Roman" charset="0"/>
              </a:rPr>
              <a:t> to the regime: it is an exception that democratization occurs when regimes are in trouble – usually they simply replace on regime with a restructured one. People saw support for democracy instrumentally, and as a means </a:t>
            </a:r>
            <a:r>
              <a:rPr lang="en-GB" dirty="0" err="1">
                <a:latin typeface="Times New Roman" charset="0"/>
                <a:ea typeface="Times New Roman" charset="0"/>
                <a:cs typeface="Times New Roman" charset="0"/>
              </a:rPr>
              <a:t>fo</a:t>
            </a:r>
            <a:r>
              <a:rPr lang="en-GB" dirty="0">
                <a:latin typeface="Times New Roman" charset="0"/>
                <a:ea typeface="Times New Roman" charset="0"/>
                <a:cs typeface="Times New Roman" charset="0"/>
              </a:rPr>
              <a:t> getting them space within the political democracy. But when there is unity and a force from civil society that seeks broader changes on behalf of society as a whole, this will change the democratic direction of the regime. </a:t>
            </a:r>
            <a:endParaRPr lang="en-US" dirty="0">
              <a:latin typeface="Times New Roman" charset="0"/>
              <a:ea typeface="Times New Roman" charset="0"/>
              <a:cs typeface="Times New Roman" charset="0"/>
            </a:endParaRPr>
          </a:p>
          <a:p>
            <a:r>
              <a:rPr lang="en-GB" dirty="0">
                <a:latin typeface="Times New Roman" charset="0"/>
                <a:ea typeface="Times New Roman" charset="0"/>
                <a:cs typeface="Times New Roman" charset="0"/>
              </a:rPr>
              <a:t>3. the capacity of civil society to </a:t>
            </a:r>
            <a:r>
              <a:rPr lang="en-GB" b="1" dirty="0">
                <a:latin typeface="Times New Roman" charset="0"/>
                <a:ea typeface="Times New Roman" charset="0"/>
                <a:cs typeface="Times New Roman" charset="0"/>
              </a:rPr>
              <a:t>maintain</a:t>
            </a:r>
            <a:r>
              <a:rPr lang="en-GB" dirty="0">
                <a:latin typeface="Times New Roman" charset="0"/>
                <a:ea typeface="Times New Roman" charset="0"/>
                <a:cs typeface="Times New Roman" charset="0"/>
              </a:rPr>
              <a:t> </a:t>
            </a:r>
            <a:r>
              <a:rPr lang="en-GB" b="1" dirty="0">
                <a:latin typeface="Times New Roman" charset="0"/>
                <a:ea typeface="Times New Roman" charset="0"/>
                <a:cs typeface="Times New Roman" charset="0"/>
              </a:rPr>
              <a:t>the direction of change toward democracy </a:t>
            </a:r>
            <a:r>
              <a:rPr lang="en-GB" dirty="0">
                <a:latin typeface="Times New Roman" charset="0"/>
                <a:ea typeface="Times New Roman" charset="0"/>
                <a:cs typeface="Times New Roman" charset="0"/>
              </a:rPr>
              <a:t>and mobilization of supporters:: continuing pressure; public discourse; make it more difficult for an authoritarian </a:t>
            </a:r>
            <a:r>
              <a:rPr lang="en-GB" dirty="0" err="1">
                <a:latin typeface="Times New Roman" charset="0"/>
                <a:ea typeface="Times New Roman" charset="0"/>
                <a:cs typeface="Times New Roman" charset="0"/>
              </a:rPr>
              <a:t>backdown</a:t>
            </a:r>
            <a:r>
              <a:rPr lang="en-GB" dirty="0">
                <a:latin typeface="Times New Roman" charset="0"/>
                <a:ea typeface="Times New Roman" charset="0"/>
                <a:cs typeface="Times New Roman" charset="0"/>
              </a:rPr>
              <a:t> or reversal; public attention on elections;</a:t>
            </a:r>
            <a:endParaRPr lang="en-US" dirty="0">
              <a:latin typeface="Times New Roman" charset="0"/>
              <a:ea typeface="Times New Roman" charset="0"/>
              <a:cs typeface="Times New Roman" charset="0"/>
            </a:endParaRPr>
          </a:p>
          <a:p>
            <a:r>
              <a:rPr lang="en-GB" dirty="0">
                <a:latin typeface="Times New Roman" charset="0"/>
                <a:ea typeface="Times New Roman" charset="0"/>
                <a:cs typeface="Times New Roman" charset="0"/>
              </a:rPr>
              <a:t>4. </a:t>
            </a:r>
            <a:r>
              <a:rPr lang="en-GB" b="1" dirty="0">
                <a:latin typeface="Times New Roman" charset="0"/>
                <a:ea typeface="Times New Roman" charset="0"/>
                <a:cs typeface="Times New Roman" charset="0"/>
              </a:rPr>
              <a:t>provision of a negotiating partner</a:t>
            </a:r>
            <a:r>
              <a:rPr lang="en-GB" dirty="0">
                <a:latin typeface="Times New Roman" charset="0"/>
                <a:ea typeface="Times New Roman" charset="0"/>
                <a:cs typeface="Times New Roman" charset="0"/>
              </a:rPr>
              <a:t> for the regime: </a:t>
            </a:r>
            <a:endParaRPr lang="en-US" dirty="0">
              <a:latin typeface="Times New Roman" charset="0"/>
              <a:ea typeface="Times New Roman" charset="0"/>
              <a:cs typeface="Times New Roman" charset="0"/>
            </a:endParaRPr>
          </a:p>
          <a:p>
            <a:r>
              <a:rPr lang="en-GB" dirty="0">
                <a:latin typeface="Times New Roman" charset="0"/>
                <a:ea typeface="Times New Roman" charset="0"/>
                <a:cs typeface="Times New Roman" charset="0"/>
              </a:rPr>
              <a:t>5. </a:t>
            </a:r>
            <a:r>
              <a:rPr lang="en-GB" b="1" dirty="0">
                <a:latin typeface="Times New Roman" charset="0"/>
                <a:ea typeface="Times New Roman" charset="0"/>
                <a:cs typeface="Times New Roman" charset="0"/>
              </a:rPr>
              <a:t>civil society forces provide the basic social and political infrastructure which is necessary to sustain an emergent democratic syst</a:t>
            </a:r>
            <a:r>
              <a:rPr lang="en-GB" dirty="0">
                <a:latin typeface="Times New Roman" charset="0"/>
                <a:ea typeface="Times New Roman" charset="0"/>
                <a:cs typeface="Times New Roman" charset="0"/>
              </a:rPr>
              <a:t>em. Provides a stimulus to the process but also a constituent element of the construction of the new order – </a:t>
            </a:r>
            <a:r>
              <a:rPr lang="en-GB" dirty="0" err="1">
                <a:latin typeface="Times New Roman" charset="0"/>
                <a:ea typeface="Times New Roman" charset="0"/>
                <a:cs typeface="Times New Roman" charset="0"/>
              </a:rPr>
              <a:t>Lederach</a:t>
            </a:r>
            <a:r>
              <a:rPr lang="en-GB" dirty="0">
                <a:latin typeface="Times New Roman" charset="0"/>
                <a:ea typeface="Times New Roman" charset="0"/>
                <a:cs typeface="Times New Roman" charset="0"/>
              </a:rPr>
              <a:t> – peace architecture and infrastructure</a:t>
            </a:r>
            <a:endParaRPr lang="en-US" dirty="0">
              <a:latin typeface="Times New Roman" charset="0"/>
              <a:ea typeface="Times New Roman" charset="0"/>
              <a:cs typeface="Times New Roman" charset="0"/>
            </a:endParaRPr>
          </a:p>
          <a:p>
            <a:endParaRPr lang="en-US" dirty="0"/>
          </a:p>
        </p:txBody>
      </p:sp>
    </p:spTree>
    <p:extLst>
      <p:ext uri="{BB962C8B-B14F-4D97-AF65-F5344CB8AC3E}">
        <p14:creationId xmlns:p14="http://schemas.microsoft.com/office/powerpoint/2010/main" val="13863843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The End of Transition?</a:t>
            </a:r>
            <a:endParaRPr lang="en-US" dirty="0">
              <a:latin typeface="Times New Roman"/>
              <a:cs typeface="Times New Roman"/>
            </a:endParaRPr>
          </a:p>
        </p:txBody>
      </p:sp>
      <p:sp>
        <p:nvSpPr>
          <p:cNvPr id="3" name="Content Placeholder 2"/>
          <p:cNvSpPr>
            <a:spLocks noGrp="1"/>
          </p:cNvSpPr>
          <p:nvPr>
            <p:ph idx="1"/>
          </p:nvPr>
        </p:nvSpPr>
        <p:spPr/>
        <p:txBody>
          <a:bodyPr>
            <a:normAutofit lnSpcReduction="10000"/>
          </a:bodyPr>
          <a:lstStyle/>
          <a:p>
            <a:r>
              <a:rPr lang="en-GB" u="sng" dirty="0" smtClean="0">
                <a:latin typeface="Times New Roman"/>
                <a:cs typeface="Times New Roman"/>
              </a:rPr>
              <a:t>General </a:t>
            </a:r>
            <a:r>
              <a:rPr lang="en-GB" dirty="0" smtClean="0">
                <a:latin typeface="Times New Roman"/>
                <a:cs typeface="Times New Roman"/>
              </a:rPr>
              <a:t>acceptance </a:t>
            </a:r>
            <a:r>
              <a:rPr lang="en-GB" dirty="0">
                <a:latin typeface="Times New Roman"/>
                <a:cs typeface="Times New Roman"/>
              </a:rPr>
              <a:t>of </a:t>
            </a:r>
            <a:r>
              <a:rPr lang="en-GB" dirty="0" smtClean="0">
                <a:latin typeface="Times New Roman"/>
                <a:cs typeface="Times New Roman"/>
              </a:rPr>
              <a:t>outcomes </a:t>
            </a:r>
            <a:r>
              <a:rPr lang="en-GB" dirty="0">
                <a:latin typeface="Times New Roman"/>
                <a:cs typeface="Times New Roman"/>
              </a:rPr>
              <a:t>of elections</a:t>
            </a:r>
          </a:p>
          <a:p>
            <a:r>
              <a:rPr lang="en-GB" dirty="0" smtClean="0">
                <a:latin typeface="Times New Roman"/>
                <a:cs typeface="Times New Roman"/>
              </a:rPr>
              <a:t>‘founding elections’ (second successful election / handover of civilian power after end of regime)</a:t>
            </a:r>
            <a:endParaRPr lang="en-GB" i="1" dirty="0" smtClean="0">
              <a:latin typeface="Times New Roman"/>
              <a:cs typeface="Times New Roman"/>
            </a:endParaRPr>
          </a:p>
          <a:p>
            <a:pPr lvl="0"/>
            <a:r>
              <a:rPr lang="en-GB" dirty="0" smtClean="0">
                <a:latin typeface="Times New Roman"/>
                <a:cs typeface="Times New Roman"/>
              </a:rPr>
              <a:t>Key moment: </a:t>
            </a:r>
            <a:r>
              <a:rPr lang="en-GB" i="1" dirty="0" smtClean="0">
                <a:latin typeface="Times New Roman"/>
                <a:cs typeface="Times New Roman"/>
              </a:rPr>
              <a:t>resurrection </a:t>
            </a:r>
            <a:r>
              <a:rPr lang="en-GB" i="1" dirty="0">
                <a:latin typeface="Times New Roman"/>
                <a:cs typeface="Times New Roman"/>
              </a:rPr>
              <a:t>of civil society </a:t>
            </a:r>
            <a:endParaRPr lang="en-GB" i="1" dirty="0" smtClean="0">
              <a:latin typeface="Times New Roman"/>
              <a:cs typeface="Times New Roman"/>
            </a:endParaRPr>
          </a:p>
          <a:p>
            <a:r>
              <a:rPr lang="en-GB" dirty="0" smtClean="0">
                <a:latin typeface="Times New Roman"/>
                <a:cs typeface="Times New Roman"/>
              </a:rPr>
              <a:t>Often transitions limp on, ’no war, no peace’</a:t>
            </a:r>
            <a:endParaRPr lang="en-US" dirty="0"/>
          </a:p>
        </p:txBody>
      </p:sp>
    </p:spTree>
    <p:extLst>
      <p:ext uri="{BB962C8B-B14F-4D97-AF65-F5344CB8AC3E}">
        <p14:creationId xmlns:p14="http://schemas.microsoft.com/office/powerpoint/2010/main" val="20916339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GB" dirty="0" smtClean="0">
                <a:latin typeface="Times New Roman"/>
                <a:cs typeface="Times New Roman"/>
              </a:rPr>
              <a:t>Liberalised </a:t>
            </a:r>
            <a:r>
              <a:rPr lang="en-GB" dirty="0">
                <a:latin typeface="Times New Roman"/>
                <a:cs typeface="Times New Roman"/>
              </a:rPr>
              <a:t>authoritarian regimes </a:t>
            </a:r>
            <a:r>
              <a:rPr lang="en-GB" dirty="0" smtClean="0">
                <a:latin typeface="Times New Roman"/>
                <a:cs typeface="Times New Roman"/>
              </a:rPr>
              <a:t>(limited </a:t>
            </a:r>
            <a:r>
              <a:rPr lang="en-GB" dirty="0">
                <a:latin typeface="Times New Roman"/>
                <a:cs typeface="Times New Roman"/>
              </a:rPr>
              <a:t>multiparty and electoral </a:t>
            </a:r>
            <a:r>
              <a:rPr lang="en-GB" dirty="0" smtClean="0">
                <a:latin typeface="Times New Roman"/>
                <a:cs typeface="Times New Roman"/>
              </a:rPr>
              <a:t>politics) - remarkably </a:t>
            </a:r>
            <a:r>
              <a:rPr lang="en-GB" dirty="0">
                <a:latin typeface="Times New Roman"/>
                <a:cs typeface="Times New Roman"/>
              </a:rPr>
              <a:t>stable </a:t>
            </a:r>
            <a:endParaRPr lang="en-GB" dirty="0" smtClean="0">
              <a:latin typeface="Times New Roman"/>
              <a:cs typeface="Times New Roman"/>
            </a:endParaRPr>
          </a:p>
          <a:p>
            <a:r>
              <a:rPr lang="en-GB" dirty="0" smtClean="0">
                <a:latin typeface="Times New Roman"/>
                <a:cs typeface="Times New Roman"/>
              </a:rPr>
              <a:t>Institutions / procedures </a:t>
            </a:r>
            <a:r>
              <a:rPr lang="en-GB" dirty="0">
                <a:latin typeface="Times New Roman"/>
                <a:cs typeface="Times New Roman"/>
              </a:rPr>
              <a:t>provide a site for </a:t>
            </a:r>
            <a:r>
              <a:rPr lang="en-GB" dirty="0" smtClean="0">
                <a:latin typeface="Times New Roman"/>
                <a:cs typeface="Times New Roman"/>
              </a:rPr>
              <a:t>/ allow negotiation </a:t>
            </a:r>
            <a:r>
              <a:rPr lang="en-GB" dirty="0">
                <a:latin typeface="Times New Roman"/>
                <a:cs typeface="Times New Roman"/>
              </a:rPr>
              <a:t>of elite interests, </a:t>
            </a:r>
            <a:r>
              <a:rPr lang="en-GB" dirty="0" smtClean="0">
                <a:latin typeface="Times New Roman"/>
                <a:cs typeface="Times New Roman"/>
              </a:rPr>
              <a:t>facilitate </a:t>
            </a:r>
            <a:r>
              <a:rPr lang="en-GB" dirty="0">
                <a:latin typeface="Times New Roman"/>
                <a:cs typeface="Times New Roman"/>
              </a:rPr>
              <a:t>the </a:t>
            </a:r>
            <a:r>
              <a:rPr lang="en-GB" dirty="0" smtClean="0">
                <a:latin typeface="Times New Roman"/>
                <a:cs typeface="Times New Roman"/>
              </a:rPr>
              <a:t>co-optation </a:t>
            </a:r>
            <a:r>
              <a:rPr lang="en-GB" dirty="0">
                <a:latin typeface="Times New Roman"/>
                <a:cs typeface="Times New Roman"/>
              </a:rPr>
              <a:t>of potential reformers </a:t>
            </a:r>
            <a:r>
              <a:rPr lang="en-GB" dirty="0" smtClean="0">
                <a:latin typeface="Times New Roman"/>
                <a:cs typeface="Times New Roman"/>
              </a:rPr>
              <a:t>– they do not bring about meaningful change (Mexico? Guatemala?)</a:t>
            </a:r>
          </a:p>
          <a:p>
            <a:r>
              <a:rPr lang="en-GB" dirty="0" smtClean="0">
                <a:latin typeface="Times New Roman"/>
                <a:cs typeface="Times New Roman"/>
              </a:rPr>
              <a:t>May lead to </a:t>
            </a:r>
            <a:r>
              <a:rPr lang="en-GB" u="sng" dirty="0" smtClean="0">
                <a:latin typeface="Times New Roman"/>
                <a:cs typeface="Times New Roman"/>
              </a:rPr>
              <a:t>hybrid / schizophrenic regimes</a:t>
            </a:r>
            <a:r>
              <a:rPr lang="en-GB" dirty="0" smtClean="0">
                <a:latin typeface="Times New Roman"/>
                <a:cs typeface="Times New Roman"/>
              </a:rPr>
              <a:t> (Karl)</a:t>
            </a:r>
          </a:p>
          <a:p>
            <a:r>
              <a:rPr lang="en-GB" dirty="0" smtClean="0">
                <a:latin typeface="Times New Roman"/>
                <a:cs typeface="Times New Roman"/>
              </a:rPr>
              <a:t>Coexistence of </a:t>
            </a:r>
            <a:r>
              <a:rPr lang="en-GB" dirty="0">
                <a:latin typeface="Times New Roman"/>
                <a:cs typeface="Times New Roman"/>
              </a:rPr>
              <a:t>democratic </a:t>
            </a:r>
            <a:r>
              <a:rPr lang="en-GB" dirty="0" smtClean="0">
                <a:latin typeface="Times New Roman"/>
                <a:cs typeface="Times New Roman"/>
              </a:rPr>
              <a:t>and authoritarian </a:t>
            </a:r>
            <a:r>
              <a:rPr lang="en-GB" dirty="0">
                <a:latin typeface="Times New Roman"/>
                <a:cs typeface="Times New Roman"/>
              </a:rPr>
              <a:t>procedures </a:t>
            </a:r>
            <a:r>
              <a:rPr lang="en-GB" dirty="0" smtClean="0">
                <a:latin typeface="Times New Roman"/>
                <a:cs typeface="Times New Roman"/>
              </a:rPr>
              <a:t>/ norms / behaviour</a:t>
            </a:r>
          </a:p>
        </p:txBody>
      </p:sp>
    </p:spTree>
    <p:extLst>
      <p:ext uri="{BB962C8B-B14F-4D97-AF65-F5344CB8AC3E}">
        <p14:creationId xmlns:p14="http://schemas.microsoft.com/office/powerpoint/2010/main" val="1608432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Times New Roman"/>
                <a:cs typeface="Times New Roman"/>
              </a:rPr>
              <a:t>The Aftermath of IAC and Authoritarianism</a:t>
            </a:r>
            <a:endParaRPr lang="en-US" sz="4000" b="1" dirty="0">
              <a:latin typeface="Times New Roman"/>
              <a:cs typeface="Times New Roman"/>
            </a:endParaRPr>
          </a:p>
        </p:txBody>
      </p:sp>
      <p:sp>
        <p:nvSpPr>
          <p:cNvPr id="3" name="Content Placeholder 2"/>
          <p:cNvSpPr>
            <a:spLocks noGrp="1"/>
          </p:cNvSpPr>
          <p:nvPr>
            <p:ph idx="1"/>
          </p:nvPr>
        </p:nvSpPr>
        <p:spPr/>
        <p:txBody>
          <a:bodyPr>
            <a:normAutofit fontScale="55000" lnSpcReduction="20000"/>
          </a:bodyPr>
          <a:lstStyle/>
          <a:p>
            <a:r>
              <a:rPr lang="en-GB" dirty="0" smtClean="0">
                <a:latin typeface="Times New Roman"/>
                <a:cs typeface="Times New Roman"/>
              </a:rPr>
              <a:t>A&amp;A: Indices</a:t>
            </a:r>
            <a:r>
              <a:rPr lang="en-GB" dirty="0">
                <a:latin typeface="Times New Roman"/>
                <a:cs typeface="Times New Roman"/>
              </a:rPr>
              <a:t>, post-war/conflict countries are in a worse state THAN POST-AUTHORITARIAN STATES – war has had an enduring impact on their states, </a:t>
            </a:r>
            <a:r>
              <a:rPr lang="en-GB" dirty="0" smtClean="0">
                <a:latin typeface="Times New Roman"/>
                <a:cs typeface="Times New Roman"/>
              </a:rPr>
              <a:t>citizens’ perceptions, economies</a:t>
            </a:r>
            <a:r>
              <a:rPr lang="en-GB" dirty="0">
                <a:latin typeface="Times New Roman"/>
                <a:cs typeface="Times New Roman"/>
              </a:rPr>
              <a:t>, </a:t>
            </a:r>
            <a:r>
              <a:rPr lang="en-GB" dirty="0" smtClean="0">
                <a:latin typeface="Times New Roman"/>
                <a:cs typeface="Times New Roman"/>
              </a:rPr>
              <a:t>political systems (</a:t>
            </a:r>
            <a:r>
              <a:rPr lang="en-GB" i="1" dirty="0" smtClean="0">
                <a:latin typeface="Times New Roman"/>
                <a:cs typeface="Times New Roman"/>
              </a:rPr>
              <a:t>is this correct?</a:t>
            </a:r>
            <a:r>
              <a:rPr lang="en-GB" dirty="0" smtClean="0">
                <a:latin typeface="Times New Roman"/>
                <a:cs typeface="Times New Roman"/>
              </a:rPr>
              <a:t>)</a:t>
            </a:r>
            <a:endParaRPr lang="en-GB" dirty="0">
              <a:latin typeface="Times New Roman"/>
              <a:cs typeface="Times New Roman"/>
            </a:endParaRPr>
          </a:p>
          <a:p>
            <a:r>
              <a:rPr lang="en-GB" dirty="0" smtClean="0">
                <a:latin typeface="Times New Roman"/>
                <a:cs typeface="Times New Roman"/>
              </a:rPr>
              <a:t>Freedom House Index and LAPOP – citizens in post-authoritarian states tend to show higher levels of support for democracy</a:t>
            </a:r>
          </a:p>
          <a:p>
            <a:r>
              <a:rPr lang="en-GB" dirty="0" smtClean="0">
                <a:latin typeface="Times New Roman"/>
                <a:cs typeface="Times New Roman"/>
              </a:rPr>
              <a:t>Higher levels of violence in post-conflict states than post-authoritarian states</a:t>
            </a:r>
          </a:p>
          <a:p>
            <a:r>
              <a:rPr lang="en-GB" dirty="0" smtClean="0">
                <a:latin typeface="Times New Roman"/>
                <a:cs typeface="Times New Roman"/>
              </a:rPr>
              <a:t>Higher investment in </a:t>
            </a:r>
            <a:r>
              <a:rPr lang="en-GB" dirty="0">
                <a:latin typeface="Times New Roman"/>
                <a:cs typeface="Times New Roman"/>
              </a:rPr>
              <a:t>human </a:t>
            </a:r>
            <a:r>
              <a:rPr lang="en-GB" dirty="0" smtClean="0">
                <a:latin typeface="Times New Roman"/>
                <a:cs typeface="Times New Roman"/>
              </a:rPr>
              <a:t>development </a:t>
            </a:r>
            <a:r>
              <a:rPr lang="en-GB" dirty="0">
                <a:latin typeface="Times New Roman"/>
                <a:cs typeface="Times New Roman"/>
              </a:rPr>
              <a:t>in post-authoritarian states</a:t>
            </a:r>
          </a:p>
          <a:p>
            <a:r>
              <a:rPr lang="en-GB" b="1" dirty="0" smtClean="0">
                <a:latin typeface="Times New Roman"/>
                <a:cs typeface="Times New Roman"/>
              </a:rPr>
              <a:t>But both </a:t>
            </a:r>
            <a:r>
              <a:rPr lang="en-GB" b="1" dirty="0">
                <a:latin typeface="Times New Roman"/>
                <a:cs typeface="Times New Roman"/>
              </a:rPr>
              <a:t>armed conflict and authoritarianism also impose lasting legacies on the perceptions of </a:t>
            </a:r>
            <a:r>
              <a:rPr lang="en-GB" b="1" dirty="0" smtClean="0">
                <a:latin typeface="Times New Roman"/>
                <a:cs typeface="Times New Roman"/>
              </a:rPr>
              <a:t>citizens</a:t>
            </a:r>
          </a:p>
        </p:txBody>
      </p:sp>
    </p:spTree>
    <p:extLst>
      <p:ext uri="{BB962C8B-B14F-4D97-AF65-F5344CB8AC3E}">
        <p14:creationId xmlns:p14="http://schemas.microsoft.com/office/powerpoint/2010/main" val="3885612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GB" dirty="0" smtClean="0">
                <a:latin typeface="Times New Roman"/>
                <a:cs typeface="Times New Roman"/>
              </a:rPr>
              <a:t>A&amp;A: “citizens </a:t>
            </a:r>
            <a:r>
              <a:rPr lang="en-GB" dirty="0">
                <a:latin typeface="Times New Roman"/>
                <a:cs typeface="Times New Roman"/>
              </a:rPr>
              <a:t>may still carry scars from the past and not be accustomed to engaging in dialogue to solve social and political conflicts and may have become habituated to living under authoritarian or pseudo-authoritarian governments” </a:t>
            </a:r>
            <a:endParaRPr lang="en-GB" dirty="0" smtClean="0">
              <a:latin typeface="Times New Roman"/>
              <a:cs typeface="Times New Roman"/>
            </a:endParaRPr>
          </a:p>
          <a:p>
            <a:r>
              <a:rPr lang="en-GB" b="1" dirty="0" smtClean="0">
                <a:latin typeface="Times New Roman"/>
                <a:cs typeface="Times New Roman"/>
              </a:rPr>
              <a:t>Who are the spoiling actors (taxis in Cali)</a:t>
            </a:r>
          </a:p>
          <a:p>
            <a:r>
              <a:rPr lang="en-US" b="1" dirty="0" smtClean="0">
                <a:latin typeface="Times New Roman" charset="0"/>
                <a:ea typeface="Times New Roman" charset="0"/>
                <a:cs typeface="Times New Roman" charset="0"/>
              </a:rPr>
              <a:t>Rebuild social fabric? Reconciliation / resignation?</a:t>
            </a:r>
            <a:endParaRPr lang="en-US"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38759010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a:cs typeface="Times New Roman"/>
              </a:rPr>
              <a:t>The post-Authoritarian State</a:t>
            </a:r>
            <a:endParaRPr lang="en-US" b="1" dirty="0">
              <a:latin typeface="Times New Roman"/>
              <a:cs typeface="Times New Roman"/>
            </a:endParaRPr>
          </a:p>
        </p:txBody>
      </p:sp>
      <p:sp>
        <p:nvSpPr>
          <p:cNvPr id="3" name="Content Placeholder 2"/>
          <p:cNvSpPr>
            <a:spLocks noGrp="1"/>
          </p:cNvSpPr>
          <p:nvPr>
            <p:ph idx="1"/>
          </p:nvPr>
        </p:nvSpPr>
        <p:spPr/>
        <p:txBody>
          <a:bodyPr>
            <a:normAutofit fontScale="55000" lnSpcReduction="20000"/>
          </a:bodyPr>
          <a:lstStyle/>
          <a:p>
            <a:r>
              <a:rPr lang="en-GB" dirty="0">
                <a:latin typeface="Times New Roman"/>
                <a:cs typeface="Times New Roman"/>
              </a:rPr>
              <a:t>KEY ASPECT OF TRANSITION FROM AUTHORITARIAN RULE IS THE CONSTRUCTION OF A FUNCTIONAL STATE THAT GUARANTEES THE RULE OF LAW (LINK TO LIBERAL PEACE?)</a:t>
            </a:r>
          </a:p>
          <a:p>
            <a:r>
              <a:rPr lang="en-GB" dirty="0" smtClean="0">
                <a:latin typeface="Times New Roman"/>
                <a:cs typeface="Times New Roman"/>
              </a:rPr>
              <a:t>In other words, an entity that provides institutional </a:t>
            </a:r>
            <a:r>
              <a:rPr lang="en-GB" dirty="0">
                <a:latin typeface="Times New Roman"/>
                <a:cs typeface="Times New Roman"/>
              </a:rPr>
              <a:t>guarantees, </a:t>
            </a:r>
            <a:r>
              <a:rPr lang="en-GB" dirty="0" smtClean="0">
                <a:latin typeface="Times New Roman"/>
                <a:cs typeface="Times New Roman"/>
              </a:rPr>
              <a:t>controls monopoly </a:t>
            </a:r>
            <a:r>
              <a:rPr lang="en-GB" dirty="0">
                <a:latin typeface="Times New Roman"/>
                <a:cs typeface="Times New Roman"/>
              </a:rPr>
              <a:t>of violence, </a:t>
            </a:r>
            <a:r>
              <a:rPr lang="en-GB" dirty="0" smtClean="0">
                <a:latin typeface="Times New Roman"/>
                <a:cs typeface="Times New Roman"/>
              </a:rPr>
              <a:t>guarantees rights</a:t>
            </a:r>
            <a:r>
              <a:rPr lang="en-GB" dirty="0">
                <a:latin typeface="Times New Roman"/>
                <a:cs typeface="Times New Roman"/>
              </a:rPr>
              <a:t>, </a:t>
            </a:r>
            <a:r>
              <a:rPr lang="en-GB" dirty="0" smtClean="0">
                <a:latin typeface="Times New Roman"/>
                <a:cs typeface="Times New Roman"/>
              </a:rPr>
              <a:t>enjoys international </a:t>
            </a:r>
            <a:r>
              <a:rPr lang="en-GB" dirty="0">
                <a:latin typeface="Times New Roman"/>
                <a:cs typeface="Times New Roman"/>
              </a:rPr>
              <a:t>recognition, </a:t>
            </a:r>
            <a:r>
              <a:rPr lang="en-GB" dirty="0" smtClean="0">
                <a:latin typeface="Times New Roman"/>
                <a:cs typeface="Times New Roman"/>
              </a:rPr>
              <a:t>institutionalises mechanisms </a:t>
            </a:r>
            <a:r>
              <a:rPr lang="en-GB" dirty="0">
                <a:latin typeface="Times New Roman"/>
                <a:cs typeface="Times New Roman"/>
              </a:rPr>
              <a:t>to facilitate and regulate international </a:t>
            </a:r>
            <a:r>
              <a:rPr lang="en-GB" dirty="0" smtClean="0">
                <a:latin typeface="Times New Roman"/>
                <a:cs typeface="Times New Roman"/>
              </a:rPr>
              <a:t>relations (Levi / Weber) </a:t>
            </a:r>
            <a:r>
              <a:rPr lang="mr-IN" b="1" dirty="0" smtClean="0">
                <a:latin typeface="Times New Roman"/>
                <a:cs typeface="Times New Roman"/>
              </a:rPr>
              <a:t>–</a:t>
            </a:r>
            <a:r>
              <a:rPr lang="en-GB" b="1" dirty="0" smtClean="0">
                <a:latin typeface="Times New Roman"/>
                <a:cs typeface="Times New Roman"/>
              </a:rPr>
              <a:t> THE STATE IS KEY</a:t>
            </a:r>
            <a:endParaRPr lang="en-GB" dirty="0">
              <a:latin typeface="Times New Roman"/>
              <a:cs typeface="Times New Roman"/>
            </a:endParaRPr>
          </a:p>
          <a:p>
            <a:r>
              <a:rPr lang="en-GB" b="1" dirty="0" smtClean="0">
                <a:latin typeface="Times New Roman"/>
                <a:cs typeface="Times New Roman"/>
              </a:rPr>
              <a:t>O’Donnell - LEGAL </a:t>
            </a:r>
            <a:r>
              <a:rPr lang="en-GB" b="1" dirty="0">
                <a:latin typeface="Times New Roman"/>
                <a:cs typeface="Times New Roman"/>
              </a:rPr>
              <a:t>SYSTEM IS </a:t>
            </a:r>
            <a:r>
              <a:rPr lang="en-GB" b="1" dirty="0" smtClean="0">
                <a:latin typeface="Times New Roman"/>
                <a:cs typeface="Times New Roman"/>
              </a:rPr>
              <a:t>KEY to a functioning state – </a:t>
            </a:r>
            <a:r>
              <a:rPr lang="en-GB" dirty="0" smtClean="0">
                <a:latin typeface="Times New Roman"/>
                <a:cs typeface="Times New Roman"/>
              </a:rPr>
              <a:t>a constitutive </a:t>
            </a:r>
            <a:r>
              <a:rPr lang="en-GB" dirty="0">
                <a:latin typeface="Times New Roman"/>
                <a:cs typeface="Times New Roman"/>
              </a:rPr>
              <a:t>element of the </a:t>
            </a:r>
            <a:r>
              <a:rPr lang="en-GB" dirty="0" smtClean="0">
                <a:latin typeface="Times New Roman"/>
                <a:cs typeface="Times New Roman"/>
              </a:rPr>
              <a:t>state that </a:t>
            </a:r>
            <a:r>
              <a:rPr lang="en-GB" dirty="0">
                <a:latin typeface="Times New Roman"/>
                <a:cs typeface="Times New Roman"/>
              </a:rPr>
              <a:t>provides the regular, underlying texturing of the social order existing over a given </a:t>
            </a:r>
            <a:r>
              <a:rPr lang="en-GB" dirty="0" smtClean="0">
                <a:latin typeface="Times New Roman"/>
                <a:cs typeface="Times New Roman"/>
              </a:rPr>
              <a:t>territory </a:t>
            </a:r>
            <a:r>
              <a:rPr lang="mr-IN" dirty="0" smtClean="0">
                <a:latin typeface="Times New Roman"/>
                <a:cs typeface="Times New Roman"/>
              </a:rPr>
              <a:t>–</a:t>
            </a:r>
            <a:r>
              <a:rPr lang="en-GB" dirty="0" smtClean="0">
                <a:latin typeface="Times New Roman"/>
                <a:cs typeface="Times New Roman"/>
              </a:rPr>
              <a:t> </a:t>
            </a:r>
            <a:r>
              <a:rPr lang="en-GB" b="1" dirty="0" smtClean="0">
                <a:latin typeface="Times New Roman"/>
                <a:cs typeface="Times New Roman"/>
              </a:rPr>
              <a:t>RULE OF LAW</a:t>
            </a:r>
            <a:endParaRPr lang="en-GB" b="1" dirty="0">
              <a:latin typeface="Times New Roman"/>
              <a:cs typeface="Times New Roman"/>
            </a:endParaRPr>
          </a:p>
        </p:txBody>
      </p:sp>
    </p:spTree>
    <p:extLst>
      <p:ext uri="{BB962C8B-B14F-4D97-AF65-F5344CB8AC3E}">
        <p14:creationId xmlns:p14="http://schemas.microsoft.com/office/powerpoint/2010/main" val="8027962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Challenges for post-Authoritarian and post-Conflict States</a:t>
            </a:r>
            <a:endParaRPr lang="en-US" sz="4000" b="1" dirty="0">
              <a:latin typeface="Times New Roman"/>
              <a:cs typeface="Times New Roman"/>
            </a:endParaRPr>
          </a:p>
        </p:txBody>
      </p:sp>
      <p:sp>
        <p:nvSpPr>
          <p:cNvPr id="3" name="Content Placeholder 2"/>
          <p:cNvSpPr>
            <a:spLocks noGrp="1"/>
          </p:cNvSpPr>
          <p:nvPr>
            <p:ph idx="1"/>
          </p:nvPr>
        </p:nvSpPr>
        <p:spPr/>
        <p:txBody>
          <a:bodyPr>
            <a:normAutofit fontScale="47500" lnSpcReduction="20000"/>
          </a:bodyPr>
          <a:lstStyle/>
          <a:p>
            <a:r>
              <a:rPr lang="en-GB" b="1" dirty="0" smtClean="0">
                <a:latin typeface="Times New Roman"/>
                <a:cs typeface="Times New Roman"/>
              </a:rPr>
              <a:t>States may face crisis </a:t>
            </a:r>
            <a:r>
              <a:rPr lang="en-GB" b="1" dirty="0">
                <a:latin typeface="Times New Roman"/>
                <a:cs typeface="Times New Roman"/>
              </a:rPr>
              <a:t>of three </a:t>
            </a:r>
            <a:r>
              <a:rPr lang="en-GB" b="1" dirty="0" smtClean="0">
                <a:latin typeface="Times New Roman"/>
                <a:cs typeface="Times New Roman"/>
              </a:rPr>
              <a:t>dimensions:</a:t>
            </a:r>
            <a:endParaRPr lang="en-GB" dirty="0">
              <a:latin typeface="Times New Roman"/>
              <a:cs typeface="Times New Roman"/>
            </a:endParaRPr>
          </a:p>
          <a:p>
            <a:pPr lvl="0"/>
            <a:r>
              <a:rPr lang="en-US" b="1" dirty="0" smtClean="0">
                <a:latin typeface="Times New Roman"/>
                <a:cs typeface="Times New Roman"/>
              </a:rPr>
              <a:t>Capacity </a:t>
            </a:r>
            <a:r>
              <a:rPr lang="en-US" b="1" dirty="0">
                <a:latin typeface="Times New Roman"/>
                <a:cs typeface="Times New Roman"/>
              </a:rPr>
              <a:t>to discharge their duties - </a:t>
            </a:r>
            <a:r>
              <a:rPr lang="en-US" dirty="0">
                <a:latin typeface="Times New Roman"/>
                <a:cs typeface="Times New Roman"/>
              </a:rPr>
              <a:t>weak or disintegrated capacity to respond to citizens’ needs and desires, provide basic services, assure welfare, or support normal economic activity</a:t>
            </a:r>
            <a:endParaRPr lang="en-GB" dirty="0">
              <a:latin typeface="Times New Roman"/>
              <a:cs typeface="Times New Roman"/>
            </a:endParaRPr>
          </a:p>
          <a:p>
            <a:pPr lvl="0"/>
            <a:r>
              <a:rPr lang="en-US" b="1" dirty="0" smtClean="0">
                <a:latin typeface="Times New Roman"/>
                <a:cs typeface="Times New Roman"/>
              </a:rPr>
              <a:t>Effectiveness </a:t>
            </a:r>
            <a:r>
              <a:rPr lang="en-US" b="1" dirty="0">
                <a:latin typeface="Times New Roman"/>
                <a:cs typeface="Times New Roman"/>
              </a:rPr>
              <a:t>of their law (strength) - </a:t>
            </a:r>
            <a:r>
              <a:rPr lang="en-US" dirty="0">
                <a:latin typeface="Times New Roman"/>
                <a:cs typeface="Times New Roman"/>
              </a:rPr>
              <a:t>breakdown of law and order where state institutions lose their monopolies on legitimate use of force and are unable to protect their citizens</a:t>
            </a:r>
            <a:endParaRPr lang="en-GB" dirty="0">
              <a:latin typeface="Times New Roman"/>
              <a:cs typeface="Times New Roman"/>
            </a:endParaRPr>
          </a:p>
          <a:p>
            <a:pPr lvl="0"/>
            <a:r>
              <a:rPr lang="en-US" b="1" dirty="0" smtClean="0">
                <a:latin typeface="Times New Roman"/>
                <a:cs typeface="Times New Roman"/>
              </a:rPr>
              <a:t>Representativeness </a:t>
            </a:r>
            <a:r>
              <a:rPr lang="en-US" b="1" dirty="0">
                <a:latin typeface="Times New Roman"/>
                <a:cs typeface="Times New Roman"/>
              </a:rPr>
              <a:t>of the state </a:t>
            </a:r>
            <a:r>
              <a:rPr lang="en-US" b="1" dirty="0" smtClean="0">
                <a:latin typeface="Times New Roman"/>
                <a:cs typeface="Times New Roman"/>
              </a:rPr>
              <a:t> - </a:t>
            </a:r>
            <a:r>
              <a:rPr lang="en-US" dirty="0" smtClean="0">
                <a:latin typeface="Times New Roman"/>
                <a:cs typeface="Times New Roman"/>
              </a:rPr>
              <a:t>in </a:t>
            </a:r>
            <a:r>
              <a:rPr lang="en-US" dirty="0">
                <a:latin typeface="Times New Roman"/>
                <a:cs typeface="Times New Roman"/>
              </a:rPr>
              <a:t>terms of whether </a:t>
            </a:r>
            <a:r>
              <a:rPr lang="en-US" dirty="0" smtClean="0">
                <a:latin typeface="Times New Roman"/>
                <a:cs typeface="Times New Roman"/>
              </a:rPr>
              <a:t>state represents </a:t>
            </a:r>
            <a:r>
              <a:rPr lang="en-US" dirty="0">
                <a:latin typeface="Times New Roman"/>
                <a:cs typeface="Times New Roman"/>
              </a:rPr>
              <a:t>the public good in terms of equity and </a:t>
            </a:r>
            <a:r>
              <a:rPr lang="en-US" dirty="0" smtClean="0">
                <a:latin typeface="Times New Roman"/>
                <a:cs typeface="Times New Roman"/>
              </a:rPr>
              <a:t>equality</a:t>
            </a:r>
          </a:p>
          <a:p>
            <a:pPr lvl="0"/>
            <a:r>
              <a:rPr lang="en-GB" b="1" dirty="0" smtClean="0">
                <a:latin typeface="Times New Roman"/>
                <a:cs typeface="Times New Roman"/>
              </a:rPr>
              <a:t>Post-authoritarian </a:t>
            </a:r>
            <a:r>
              <a:rPr lang="en-GB" b="1" dirty="0">
                <a:latin typeface="Times New Roman"/>
                <a:cs typeface="Times New Roman"/>
              </a:rPr>
              <a:t>states often situated along a spectrum that demonstrates these </a:t>
            </a:r>
            <a:r>
              <a:rPr lang="en-GB" b="1" dirty="0" smtClean="0">
                <a:latin typeface="Times New Roman"/>
                <a:cs typeface="Times New Roman"/>
              </a:rPr>
              <a:t>characteristics</a:t>
            </a:r>
            <a:endParaRPr lang="en-GB" dirty="0">
              <a:latin typeface="Times New Roman"/>
              <a:cs typeface="Times New Roman"/>
            </a:endParaRPr>
          </a:p>
          <a:p>
            <a:r>
              <a:rPr lang="en-GB" dirty="0" smtClean="0">
                <a:latin typeface="Times New Roman"/>
                <a:cs typeface="Times New Roman"/>
              </a:rPr>
              <a:t>The degree to which these </a:t>
            </a:r>
            <a:r>
              <a:rPr lang="en-GB" dirty="0">
                <a:latin typeface="Times New Roman"/>
                <a:cs typeface="Times New Roman"/>
              </a:rPr>
              <a:t>characteristics are </a:t>
            </a:r>
            <a:r>
              <a:rPr lang="en-GB" dirty="0" smtClean="0">
                <a:latin typeface="Times New Roman"/>
                <a:cs typeface="Times New Roman"/>
              </a:rPr>
              <a:t>manifest may </a:t>
            </a:r>
            <a:r>
              <a:rPr lang="en-GB" dirty="0">
                <a:latin typeface="Times New Roman"/>
                <a:cs typeface="Times New Roman"/>
              </a:rPr>
              <a:t>be disjunctive </a:t>
            </a:r>
            <a:r>
              <a:rPr lang="en-GB" dirty="0" smtClean="0">
                <a:latin typeface="Times New Roman"/>
                <a:cs typeface="Times New Roman"/>
              </a:rPr>
              <a:t>/ change </a:t>
            </a:r>
            <a:r>
              <a:rPr lang="en-GB" dirty="0">
                <a:latin typeface="Times New Roman"/>
                <a:cs typeface="Times New Roman"/>
              </a:rPr>
              <a:t>over time, moving forwards and </a:t>
            </a:r>
            <a:r>
              <a:rPr lang="en-GB" dirty="0" smtClean="0">
                <a:latin typeface="Times New Roman"/>
                <a:cs typeface="Times New Roman"/>
              </a:rPr>
              <a:t>backwards</a:t>
            </a:r>
            <a:endParaRPr lang="en-GB" dirty="0">
              <a:latin typeface="Times New Roman"/>
              <a:cs typeface="Times New Roman"/>
            </a:endParaRPr>
          </a:p>
        </p:txBody>
      </p:sp>
    </p:spTree>
    <p:extLst>
      <p:ext uri="{BB962C8B-B14F-4D97-AF65-F5344CB8AC3E}">
        <p14:creationId xmlns:p14="http://schemas.microsoft.com/office/powerpoint/2010/main" val="27320174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GB" dirty="0">
                <a:latin typeface="Times New Roman"/>
                <a:cs typeface="Times New Roman"/>
              </a:rPr>
              <a:t>O’DONNELL </a:t>
            </a:r>
            <a:r>
              <a:rPr lang="en-GB" dirty="0" smtClean="0">
                <a:latin typeface="Times New Roman"/>
                <a:cs typeface="Times New Roman"/>
              </a:rPr>
              <a:t>– Post-A  STATES </a:t>
            </a:r>
            <a:r>
              <a:rPr lang="en-GB" dirty="0">
                <a:latin typeface="Times New Roman"/>
                <a:cs typeface="Times New Roman"/>
              </a:rPr>
              <a:t>IN LLAA </a:t>
            </a:r>
            <a:r>
              <a:rPr lang="en-GB" dirty="0" smtClean="0">
                <a:latin typeface="Times New Roman"/>
                <a:cs typeface="Times New Roman"/>
              </a:rPr>
              <a:t>CHARACTERISED </a:t>
            </a:r>
            <a:r>
              <a:rPr lang="en-GB" dirty="0">
                <a:latin typeface="Times New Roman"/>
                <a:cs typeface="Times New Roman"/>
              </a:rPr>
              <a:t>BY BROWN AREAS WHERE THE STATE PERHAPS </a:t>
            </a:r>
            <a:r>
              <a:rPr lang="en-GB" dirty="0" smtClean="0">
                <a:latin typeface="Times New Roman"/>
                <a:cs typeface="Times New Roman"/>
              </a:rPr>
              <a:t>NEITHER </a:t>
            </a:r>
            <a:r>
              <a:rPr lang="en-GB" dirty="0">
                <a:latin typeface="Times New Roman"/>
                <a:cs typeface="Times New Roman"/>
              </a:rPr>
              <a:t>EXISTS NOR </a:t>
            </a:r>
            <a:r>
              <a:rPr lang="en-GB" dirty="0" smtClean="0">
                <a:latin typeface="Times New Roman"/>
                <a:cs typeface="Times New Roman"/>
              </a:rPr>
              <a:t>FUNCTIONS</a:t>
            </a:r>
          </a:p>
          <a:p>
            <a:r>
              <a:rPr lang="en-GB" dirty="0" smtClean="0">
                <a:latin typeface="Times New Roman"/>
                <a:cs typeface="Times New Roman"/>
              </a:rPr>
              <a:t>GARRETON – AUTHORITARIAN </a:t>
            </a:r>
            <a:r>
              <a:rPr lang="en-GB" dirty="0">
                <a:latin typeface="Times New Roman"/>
                <a:cs typeface="Times New Roman"/>
              </a:rPr>
              <a:t>ENCLAVES IN POST-CONFLICT AND POST-AUTHORITARIAN STATES, WHERE DEMOCRATIC VALUES AND AUTHORITARIAN VALUES COEXIST COMFORTABLY AND WHERE INSTITUTIONAL CAPACITY IS SYSTEMATICALLY WEAK and INSTITUTIONS </a:t>
            </a:r>
            <a:r>
              <a:rPr lang="en-GB" dirty="0" smtClean="0">
                <a:latin typeface="Times New Roman"/>
                <a:cs typeface="Times New Roman"/>
              </a:rPr>
              <a:t>CORRUPT</a:t>
            </a:r>
            <a:r>
              <a:rPr lang="en-GB" b="1" dirty="0" smtClean="0">
                <a:latin typeface="Times New Roman"/>
                <a:cs typeface="Times New Roman"/>
              </a:rPr>
              <a:t> </a:t>
            </a:r>
          </a:p>
          <a:p>
            <a:r>
              <a:rPr lang="en-GB" b="1" dirty="0" smtClean="0">
                <a:latin typeface="Times New Roman"/>
                <a:cs typeface="Times New Roman"/>
              </a:rPr>
              <a:t>Distinction – institutions/policies/laws and perceptions (prejudices)</a:t>
            </a:r>
            <a:endParaRPr lang="en-GB" dirty="0">
              <a:latin typeface="Times New Roman"/>
              <a:cs typeface="Times New Roman"/>
            </a:endParaRPr>
          </a:p>
          <a:p>
            <a:r>
              <a:rPr lang="en-GB" b="1" dirty="0">
                <a:latin typeface="Times New Roman"/>
                <a:cs typeface="Times New Roman"/>
              </a:rPr>
              <a:t>- </a:t>
            </a:r>
            <a:r>
              <a:rPr lang="en-GB" b="1" dirty="0" smtClean="0">
                <a:latin typeface="Times New Roman"/>
                <a:cs typeface="Times New Roman"/>
              </a:rPr>
              <a:t>Poll in Guatemala – private and public spaces</a:t>
            </a:r>
            <a:endParaRPr lang="en-GB" dirty="0">
              <a:latin typeface="Times New Roman"/>
              <a:cs typeface="Times New Roman"/>
            </a:endParaRPr>
          </a:p>
          <a:p>
            <a:r>
              <a:rPr lang="en-GB" b="1" dirty="0" smtClean="0">
                <a:latin typeface="Times New Roman"/>
                <a:cs typeface="Times New Roman"/>
              </a:rPr>
              <a:t>State </a:t>
            </a:r>
            <a:r>
              <a:rPr lang="en-GB" b="1" dirty="0">
                <a:latin typeface="Times New Roman"/>
                <a:cs typeface="Times New Roman"/>
              </a:rPr>
              <a:t>matters in post-conflict reconstruction – but </a:t>
            </a:r>
            <a:r>
              <a:rPr lang="en-GB" b="1" dirty="0" smtClean="0">
                <a:latin typeface="Times New Roman"/>
                <a:cs typeface="Times New Roman"/>
              </a:rPr>
              <a:t>how </a:t>
            </a:r>
            <a:r>
              <a:rPr lang="en-GB" b="1" dirty="0">
                <a:latin typeface="Times New Roman"/>
                <a:cs typeface="Times New Roman"/>
              </a:rPr>
              <a:t>much, and </a:t>
            </a:r>
            <a:r>
              <a:rPr lang="en-GB" b="1" dirty="0" smtClean="0">
                <a:latin typeface="Times New Roman"/>
                <a:cs typeface="Times New Roman"/>
              </a:rPr>
              <a:t>to detriment </a:t>
            </a:r>
            <a:r>
              <a:rPr lang="en-GB" b="1" dirty="0">
                <a:latin typeface="Times New Roman"/>
                <a:cs typeface="Times New Roman"/>
              </a:rPr>
              <a:t>of other factors?</a:t>
            </a:r>
            <a:endParaRPr lang="en-GB" dirty="0">
              <a:latin typeface="Times New Roman"/>
              <a:cs typeface="Times New Roman"/>
            </a:endParaRPr>
          </a:p>
          <a:p>
            <a:r>
              <a:rPr lang="en-GB" b="1" dirty="0">
                <a:latin typeface="Times New Roman"/>
                <a:cs typeface="Times New Roman"/>
              </a:rPr>
              <a:t>It’s likely that we can build all the institutions we like, but if we don’t engage with the affective aspect of post-conflict reconstruction – what counterinsurgents refer to as hearts and minds – then we are likely not to get </a:t>
            </a:r>
            <a:r>
              <a:rPr lang="en-GB" b="1" dirty="0" smtClean="0">
                <a:latin typeface="Times New Roman"/>
                <a:cs typeface="Times New Roman"/>
              </a:rPr>
              <a:t>anywhere</a:t>
            </a:r>
            <a:endParaRPr lang="en-GB" dirty="0">
              <a:latin typeface="Times New Roman"/>
              <a:cs typeface="Times New Roman"/>
            </a:endParaRPr>
          </a:p>
          <a:p>
            <a:endParaRPr lang="en-US" dirty="0"/>
          </a:p>
        </p:txBody>
      </p:sp>
    </p:spTree>
    <p:extLst>
      <p:ext uri="{BB962C8B-B14F-4D97-AF65-F5344CB8AC3E}">
        <p14:creationId xmlns:p14="http://schemas.microsoft.com/office/powerpoint/2010/main" val="12856454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GB" dirty="0" smtClean="0">
                <a:latin typeface="Times New Roman"/>
                <a:cs typeface="Times New Roman"/>
              </a:rPr>
              <a:t>FINAL </a:t>
            </a:r>
            <a:r>
              <a:rPr lang="en-GB" dirty="0">
                <a:latin typeface="Times New Roman"/>
                <a:cs typeface="Times New Roman"/>
              </a:rPr>
              <a:t>DILEMA </a:t>
            </a:r>
            <a:r>
              <a:rPr lang="en-GB" dirty="0" smtClean="0">
                <a:latin typeface="Times New Roman"/>
                <a:cs typeface="Times New Roman"/>
              </a:rPr>
              <a:t>- AN </a:t>
            </a:r>
            <a:r>
              <a:rPr lang="en-GB" dirty="0">
                <a:latin typeface="Times New Roman"/>
                <a:cs typeface="Times New Roman"/>
              </a:rPr>
              <a:t>INEVITABLE TENSION BETWEEN ACHIEVING </a:t>
            </a:r>
            <a:r>
              <a:rPr lang="en-GB" dirty="0" smtClean="0">
                <a:latin typeface="Times New Roman"/>
                <a:cs typeface="Times New Roman"/>
              </a:rPr>
              <a:t>SHORTER </a:t>
            </a:r>
            <a:r>
              <a:rPr lang="en-GB" dirty="0">
                <a:latin typeface="Times New Roman"/>
                <a:cs typeface="Times New Roman"/>
              </a:rPr>
              <a:t>TERM NEGATIVE GOAL OF ENDING DIRECT VIOLENCE AND PREVENTING A RELAPSE INTO WAR </a:t>
            </a:r>
            <a:r>
              <a:rPr lang="en-GB" b="1" i="1" dirty="0">
                <a:latin typeface="Times New Roman"/>
                <a:cs typeface="Times New Roman"/>
              </a:rPr>
              <a:t>AND</a:t>
            </a:r>
            <a:r>
              <a:rPr lang="en-GB" dirty="0">
                <a:latin typeface="Times New Roman"/>
                <a:cs typeface="Times New Roman"/>
              </a:rPr>
              <a:t> THE LONGER TERM POSITIVE GOAL OF BUILDING SUSTAINABLE PEACE </a:t>
            </a:r>
          </a:p>
          <a:p>
            <a:r>
              <a:rPr lang="en-GB" dirty="0">
                <a:latin typeface="Times New Roman"/>
                <a:cs typeface="Times New Roman"/>
              </a:rPr>
              <a:t>HOW CAN WE ACHIEVE THIS BALANCE??</a:t>
            </a:r>
          </a:p>
          <a:p>
            <a:r>
              <a:rPr lang="en-GB" dirty="0">
                <a:latin typeface="Times New Roman"/>
                <a:cs typeface="Times New Roman"/>
              </a:rPr>
              <a:t>WINNING THE PEACE MAKES GREATER DEMANDS THAN WINING THE WAR </a:t>
            </a:r>
            <a:r>
              <a:rPr lang="mr-IN" dirty="0" smtClean="0">
                <a:latin typeface="Times New Roman"/>
                <a:cs typeface="Times New Roman"/>
              </a:rPr>
              <a:t>–</a:t>
            </a:r>
            <a:r>
              <a:rPr lang="en-GB" dirty="0" smtClean="0">
                <a:latin typeface="Times New Roman"/>
                <a:cs typeface="Times New Roman"/>
              </a:rPr>
              <a:t> </a:t>
            </a:r>
            <a:r>
              <a:rPr lang="en-GB" b="1" i="1" dirty="0" smtClean="0">
                <a:latin typeface="Times New Roman"/>
                <a:cs typeface="Times New Roman"/>
              </a:rPr>
              <a:t>NO WAR, NO PEACE</a:t>
            </a:r>
            <a:endParaRPr lang="en-US" b="1" i="1" dirty="0">
              <a:latin typeface="Times New Roman"/>
              <a:cs typeface="Times New Roman"/>
            </a:endParaRPr>
          </a:p>
        </p:txBody>
      </p:sp>
    </p:spTree>
    <p:extLst>
      <p:ext uri="{BB962C8B-B14F-4D97-AF65-F5344CB8AC3E}">
        <p14:creationId xmlns:p14="http://schemas.microsoft.com/office/powerpoint/2010/main" val="2860768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GB" dirty="0">
                <a:latin typeface="Times New Roman"/>
                <a:cs typeface="Times New Roman"/>
              </a:rPr>
              <a:t>30 </a:t>
            </a:r>
            <a:r>
              <a:rPr lang="en-GB" dirty="0" err="1">
                <a:latin typeface="Times New Roman"/>
                <a:cs typeface="Times New Roman"/>
              </a:rPr>
              <a:t>percent</a:t>
            </a:r>
            <a:r>
              <a:rPr lang="en-GB" dirty="0">
                <a:latin typeface="Times New Roman"/>
                <a:cs typeface="Times New Roman"/>
              </a:rPr>
              <a:t> of all civil wars that started between 1988 and 1999 represented recurrences of prior civil wars that had ended in the previous ten years </a:t>
            </a:r>
          </a:p>
          <a:p>
            <a:r>
              <a:rPr lang="en-GB" b="1" dirty="0">
                <a:latin typeface="Times New Roman"/>
                <a:cs typeface="Times New Roman"/>
              </a:rPr>
              <a:t>IN THIS CONTEXT, LEVELS OF UN INTERVENTION IN INTRASTATE CONFLICT ESCALATED, AS DID THE NUMBER OF CONFLICTS RESOLVED THROUGH PEACE </a:t>
            </a:r>
            <a:r>
              <a:rPr lang="en-GB" b="1" dirty="0" smtClean="0">
                <a:latin typeface="Times New Roman"/>
                <a:cs typeface="Times New Roman"/>
              </a:rPr>
              <a:t>NEGOTIATIONS</a:t>
            </a:r>
          </a:p>
          <a:p>
            <a:r>
              <a:rPr lang="en-GB" b="1" dirty="0">
                <a:latin typeface="Times New Roman"/>
                <a:cs typeface="Times New Roman"/>
              </a:rPr>
              <a:t>BUT – </a:t>
            </a:r>
            <a:r>
              <a:rPr lang="en-GB" b="1" dirty="0" smtClean="0">
                <a:latin typeface="Times New Roman"/>
                <a:cs typeface="Times New Roman"/>
              </a:rPr>
              <a:t>30-40% </a:t>
            </a:r>
            <a:r>
              <a:rPr lang="en-GB" dirty="0" smtClean="0">
                <a:latin typeface="Times New Roman"/>
                <a:cs typeface="Times New Roman"/>
              </a:rPr>
              <a:t>of negotiated settlements collapse within 10 YEARS</a:t>
            </a:r>
            <a:endParaRPr lang="en-GB" dirty="0" smtClean="0">
              <a:latin typeface="Times New Roman"/>
              <a:cs typeface="Times New Roman"/>
            </a:endParaRPr>
          </a:p>
          <a:p>
            <a:r>
              <a:rPr lang="en-GB" dirty="0" err="1" smtClean="0">
                <a:latin typeface="Times New Roman"/>
                <a:cs typeface="Times New Roman"/>
              </a:rPr>
              <a:t>Suhrke</a:t>
            </a:r>
            <a:r>
              <a:rPr lang="en-GB" dirty="0" smtClean="0">
                <a:latin typeface="Times New Roman"/>
                <a:cs typeface="Times New Roman"/>
              </a:rPr>
              <a:t> </a:t>
            </a:r>
            <a:r>
              <a:rPr lang="en-GB" dirty="0">
                <a:latin typeface="Times New Roman"/>
                <a:cs typeface="Times New Roman"/>
              </a:rPr>
              <a:t>and </a:t>
            </a:r>
            <a:r>
              <a:rPr lang="en-GB" dirty="0" err="1">
                <a:latin typeface="Times New Roman"/>
                <a:cs typeface="Times New Roman"/>
              </a:rPr>
              <a:t>Samset</a:t>
            </a:r>
            <a:r>
              <a:rPr lang="en-GB" dirty="0">
                <a:latin typeface="Times New Roman"/>
                <a:cs typeface="Times New Roman"/>
              </a:rPr>
              <a:t> – 25% chance of recurrence of civil war after negotiations – IN SHORT, NEGOTIATIONS ARE CLEARLY NOT AS EFFECTIVE AS WOULD LIKE LIKE TO BELIEVE</a:t>
            </a:r>
          </a:p>
          <a:p>
            <a:r>
              <a:rPr lang="en-US" b="1" u="sng" dirty="0">
                <a:latin typeface="Times New Roman"/>
                <a:cs typeface="Times New Roman"/>
              </a:rPr>
              <a:t>Collier et al - countries with a recent history of civil violence had an almost 50 percent chance of slipping back into violence, PARTICULARLY AFTER FIVE YEARS</a:t>
            </a:r>
            <a:endParaRPr lang="en-GB" dirty="0">
              <a:latin typeface="Times New Roman"/>
              <a:cs typeface="Times New Roman"/>
            </a:endParaRPr>
          </a:p>
          <a:p>
            <a:pPr marL="0" indent="0" hangingPunct="0">
              <a:buNone/>
            </a:pPr>
            <a:r>
              <a:rPr lang="en-US" b="1" dirty="0">
                <a:latin typeface="Times New Roman"/>
                <a:cs typeface="Times New Roman"/>
              </a:rPr>
              <a:t> </a:t>
            </a:r>
            <a:endParaRPr lang="en-GB" dirty="0">
              <a:latin typeface="Times New Roman"/>
              <a:cs typeface="Times New Roman"/>
            </a:endParaRPr>
          </a:p>
          <a:p>
            <a:pPr hangingPunct="0"/>
            <a:r>
              <a:rPr lang="en-US" dirty="0" smtClean="0">
                <a:latin typeface="Times New Roman"/>
                <a:cs typeface="Times New Roman"/>
              </a:rPr>
              <a:t>So </a:t>
            </a:r>
            <a:r>
              <a:rPr lang="en-US" b="1" u="sng" dirty="0" smtClean="0">
                <a:latin typeface="Times New Roman"/>
                <a:cs typeface="Times New Roman"/>
              </a:rPr>
              <a:t>failed </a:t>
            </a:r>
            <a:r>
              <a:rPr lang="en-US" b="1" dirty="0" smtClean="0">
                <a:latin typeface="Times New Roman"/>
                <a:cs typeface="Times New Roman"/>
              </a:rPr>
              <a:t>POST-CONFLICT </a:t>
            </a:r>
            <a:r>
              <a:rPr lang="en-US" b="1" dirty="0">
                <a:latin typeface="Times New Roman"/>
                <a:cs typeface="Times New Roman"/>
              </a:rPr>
              <a:t>RECONSTRUCTION IS A prevalent </a:t>
            </a:r>
            <a:r>
              <a:rPr lang="en-US" b="1" dirty="0" smtClean="0">
                <a:latin typeface="Times New Roman"/>
                <a:cs typeface="Times New Roman"/>
              </a:rPr>
              <a:t>practical problem – that’s what this course is about (understand the theory and comparative cases)</a:t>
            </a:r>
            <a:endParaRPr lang="en-GB" dirty="0">
              <a:latin typeface="Times New Roman"/>
              <a:cs typeface="Times New Roman"/>
            </a:endParaRPr>
          </a:p>
        </p:txBody>
      </p:sp>
    </p:spTree>
    <p:extLst>
      <p:ext uri="{BB962C8B-B14F-4D97-AF65-F5344CB8AC3E}">
        <p14:creationId xmlns:p14="http://schemas.microsoft.com/office/powerpoint/2010/main" val="3147295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hangingPunct="0"/>
            <a:r>
              <a:rPr lang="en-US" sz="2300" i="1" dirty="0">
                <a:latin typeface="Times New Roman"/>
                <a:cs typeface="Times New Roman"/>
              </a:rPr>
              <a:t>BUT A CLEARLY URGENT QUESTIONS TO ASK IS HOW DO WE KNOW WHEN PEACE HAS FAILED AND WHEN IT HAS SUCCEEDED? WHAT ARE THE </a:t>
            </a:r>
            <a:r>
              <a:rPr lang="en-US" sz="2300" i="1" dirty="0" smtClean="0">
                <a:latin typeface="Times New Roman"/>
                <a:cs typeface="Times New Roman"/>
              </a:rPr>
              <a:t>INDICATORS</a:t>
            </a:r>
            <a:r>
              <a:rPr lang="en-US" sz="2300" i="1" dirty="0">
                <a:latin typeface="Times New Roman"/>
                <a:cs typeface="Times New Roman"/>
              </a:rPr>
              <a:t> </a:t>
            </a:r>
            <a:endParaRPr lang="en-US" sz="2300" i="1" dirty="0" smtClean="0">
              <a:latin typeface="Times New Roman"/>
              <a:cs typeface="Times New Roman"/>
            </a:endParaRPr>
          </a:p>
          <a:p>
            <a:pPr hangingPunct="0"/>
            <a:r>
              <a:rPr lang="en-US" sz="2300" i="1" dirty="0" smtClean="0">
                <a:latin typeface="Times New Roman"/>
                <a:cs typeface="Times New Roman"/>
              </a:rPr>
              <a:t>IS NEGATIVE PEACE ALL WE EXPECT???</a:t>
            </a:r>
            <a:endParaRPr lang="en-US" sz="2300" i="1" dirty="0" smtClean="0">
              <a:latin typeface="Times New Roman"/>
              <a:cs typeface="Times New Roman"/>
            </a:endParaRPr>
          </a:p>
          <a:p>
            <a:pPr hangingPunct="0"/>
            <a:r>
              <a:rPr lang="en-US" sz="2300" i="1" dirty="0" smtClean="0">
                <a:latin typeface="Times New Roman"/>
                <a:cs typeface="Times New Roman"/>
              </a:rPr>
              <a:t>DO YOU HAVE </a:t>
            </a:r>
            <a:r>
              <a:rPr lang="en-US" sz="2300" i="1" dirty="0">
                <a:latin typeface="Times New Roman"/>
                <a:cs typeface="Times New Roman"/>
              </a:rPr>
              <a:t>TO HAVE A RECURRENCE OF ARMED CONFLICT OR CIVIL WAR FOR PEACE TO </a:t>
            </a:r>
            <a:r>
              <a:rPr lang="en-US" sz="2300" i="1" dirty="0" smtClean="0">
                <a:latin typeface="Times New Roman"/>
                <a:cs typeface="Times New Roman"/>
              </a:rPr>
              <a:t>FAIL (</a:t>
            </a:r>
            <a:r>
              <a:rPr lang="en-US" sz="2300" i="1" dirty="0" smtClean="0">
                <a:latin typeface="Times New Roman"/>
                <a:cs typeface="Times New Roman"/>
              </a:rPr>
              <a:t>ELSAL AND GUATEMALA)</a:t>
            </a:r>
          </a:p>
          <a:p>
            <a:pPr hangingPunct="0"/>
            <a:r>
              <a:rPr lang="en-US" sz="2300" i="1" dirty="0" smtClean="0">
                <a:latin typeface="Times New Roman"/>
                <a:cs typeface="Times New Roman"/>
              </a:rPr>
              <a:t>SHOULD THOSE INVOLVED HAVE PUSHED FOR + PEACE?</a:t>
            </a:r>
            <a:endParaRPr lang="en-GB" sz="2300" dirty="0">
              <a:latin typeface="Times New Roman"/>
              <a:cs typeface="Times New Roman"/>
            </a:endParaRPr>
          </a:p>
          <a:p>
            <a:endParaRPr lang="en-US" dirty="0"/>
          </a:p>
        </p:txBody>
      </p:sp>
    </p:spTree>
    <p:extLst>
      <p:ext uri="{BB962C8B-B14F-4D97-AF65-F5344CB8AC3E}">
        <p14:creationId xmlns:p14="http://schemas.microsoft.com/office/powerpoint/2010/main" val="2570394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CENTRAL </a:t>
            </a:r>
            <a:r>
              <a:rPr lang="en-US" sz="4000" b="1" dirty="0">
                <a:latin typeface="Times New Roman"/>
                <a:cs typeface="Times New Roman"/>
              </a:rPr>
              <a:t>peacebuilding challenge: </a:t>
            </a:r>
            <a:endParaRPr lang="en-US" sz="4000" b="1" dirty="0"/>
          </a:p>
        </p:txBody>
      </p:sp>
      <p:sp>
        <p:nvSpPr>
          <p:cNvPr id="3" name="Content Placeholder 2"/>
          <p:cNvSpPr>
            <a:spLocks noGrp="1"/>
          </p:cNvSpPr>
          <p:nvPr>
            <p:ph idx="1"/>
          </p:nvPr>
        </p:nvSpPr>
        <p:spPr/>
        <p:txBody>
          <a:bodyPr>
            <a:normAutofit fontScale="40000" lnSpcReduction="20000"/>
          </a:bodyPr>
          <a:lstStyle/>
          <a:p>
            <a:pPr hangingPunct="0"/>
            <a:r>
              <a:rPr lang="en-US" dirty="0" smtClean="0">
                <a:latin typeface="Times New Roman"/>
                <a:cs typeface="Times New Roman"/>
              </a:rPr>
              <a:t>How</a:t>
            </a:r>
            <a:r>
              <a:rPr lang="en-US" dirty="0">
                <a:latin typeface="Times New Roman"/>
                <a:cs typeface="Times New Roman"/>
              </a:rPr>
              <a:t>, in the wake of bloody war, can </a:t>
            </a:r>
            <a:r>
              <a:rPr lang="en-US" dirty="0" smtClean="0">
                <a:latin typeface="Times New Roman"/>
                <a:cs typeface="Times New Roman"/>
              </a:rPr>
              <a:t>WE foster </a:t>
            </a:r>
            <a:r>
              <a:rPr lang="en-US" dirty="0">
                <a:latin typeface="Times New Roman"/>
                <a:cs typeface="Times New Roman"/>
              </a:rPr>
              <a:t>a society that can resolve its conflicts without recourse to mass violence? </a:t>
            </a:r>
            <a:r>
              <a:rPr lang="en-US" dirty="0" smtClean="0">
                <a:latin typeface="Times New Roman"/>
                <a:cs typeface="Times New Roman"/>
              </a:rPr>
              <a:t>QUESTION </a:t>
            </a:r>
            <a:r>
              <a:rPr lang="en-US" dirty="0">
                <a:latin typeface="Times New Roman"/>
                <a:cs typeface="Times New Roman"/>
              </a:rPr>
              <a:t>OF </a:t>
            </a:r>
            <a:r>
              <a:rPr lang="en-US" dirty="0" smtClean="0">
                <a:latin typeface="Times New Roman"/>
                <a:cs typeface="Times New Roman"/>
              </a:rPr>
              <a:t>EXPECTATION</a:t>
            </a:r>
            <a:r>
              <a:rPr lang="en-US" dirty="0" smtClean="0">
                <a:latin typeface="Times New Roman"/>
                <a:cs typeface="Times New Roman"/>
              </a:rPr>
              <a:t>? INTERNAL AND EXTERNAL ACTORS??</a:t>
            </a:r>
            <a:endParaRPr lang="en-GB" dirty="0">
              <a:latin typeface="Times New Roman"/>
              <a:cs typeface="Times New Roman"/>
            </a:endParaRPr>
          </a:p>
          <a:p>
            <a:pPr marL="0" indent="0" hangingPunct="0">
              <a:buNone/>
            </a:pPr>
            <a:r>
              <a:rPr lang="en-US" dirty="0">
                <a:latin typeface="Times New Roman"/>
                <a:cs typeface="Times New Roman"/>
              </a:rPr>
              <a:t> </a:t>
            </a:r>
            <a:endParaRPr lang="en-GB" dirty="0">
              <a:latin typeface="Times New Roman"/>
              <a:cs typeface="Times New Roman"/>
            </a:endParaRPr>
          </a:p>
          <a:p>
            <a:pPr hangingPunct="0"/>
            <a:r>
              <a:rPr lang="en-US" dirty="0">
                <a:latin typeface="Times New Roman"/>
                <a:cs typeface="Times New Roman"/>
              </a:rPr>
              <a:t>WHAT FACTORS GENERATE THE CONDITIONS TO PREVENT RECURRENCE TO CONFLICT? </a:t>
            </a:r>
            <a:endParaRPr lang="en-GB" dirty="0">
              <a:latin typeface="Times New Roman"/>
              <a:cs typeface="Times New Roman"/>
            </a:endParaRPr>
          </a:p>
          <a:p>
            <a:pPr marL="0" indent="0" hangingPunct="0">
              <a:buNone/>
            </a:pPr>
            <a:r>
              <a:rPr lang="en-US" dirty="0">
                <a:latin typeface="Times New Roman"/>
                <a:cs typeface="Times New Roman"/>
              </a:rPr>
              <a:t> </a:t>
            </a:r>
            <a:endParaRPr lang="en-GB" dirty="0">
              <a:latin typeface="Times New Roman"/>
              <a:cs typeface="Times New Roman"/>
            </a:endParaRPr>
          </a:p>
          <a:p>
            <a:pPr hangingPunct="0">
              <a:lnSpc>
                <a:spcPct val="115000"/>
              </a:lnSpc>
              <a:spcAft>
                <a:spcPts val="0"/>
              </a:spcAft>
            </a:pPr>
            <a:r>
              <a:rPr lang="en-US" dirty="0">
                <a:latin typeface="Times New Roman"/>
                <a:cs typeface="Times New Roman"/>
              </a:rPr>
              <a:t>CALL – </a:t>
            </a:r>
            <a:r>
              <a:rPr lang="en-US" b="1" u="sng" kern="1400" dirty="0">
                <a:latin typeface="Times"/>
                <a:ea typeface="Times New Roman"/>
              </a:rPr>
              <a:t>NO SINGLE FACTOR OR VARIABLE WILL ACCOUNT FOR AND GUARANTEE SUCCESS IN BUILDING </a:t>
            </a:r>
            <a:r>
              <a:rPr lang="en-US" b="1" u="sng" kern="1400" dirty="0" smtClean="0">
                <a:latin typeface="Times"/>
                <a:ea typeface="Times New Roman"/>
              </a:rPr>
              <a:t>PEACE</a:t>
            </a:r>
            <a:r>
              <a:rPr lang="en-GB" sz="2000" kern="1400" dirty="0" smtClean="0">
                <a:latin typeface="Times New Roman"/>
                <a:ea typeface="Times New Roman"/>
              </a:rPr>
              <a:t> </a:t>
            </a:r>
            <a:r>
              <a:rPr lang="mr-IN" sz="2000" kern="1400" dirty="0" smtClean="0">
                <a:latin typeface="Times New Roman"/>
                <a:ea typeface="Times New Roman"/>
              </a:rPr>
              <a:t>–</a:t>
            </a:r>
            <a:r>
              <a:rPr lang="en-GB" sz="2000" kern="1400" dirty="0" smtClean="0">
                <a:latin typeface="Times New Roman"/>
                <a:ea typeface="Times New Roman"/>
              </a:rPr>
              <a:t> BUT  </a:t>
            </a:r>
            <a:r>
              <a:rPr lang="en-US" dirty="0" smtClean="0">
                <a:latin typeface="Times New Roman"/>
                <a:cs typeface="Times New Roman"/>
              </a:rPr>
              <a:t>POLITICAL INCLUSION IS KEY, AS IS </a:t>
            </a:r>
            <a:r>
              <a:rPr lang="en-US" b="1" dirty="0" smtClean="0">
                <a:latin typeface="Times New Roman"/>
                <a:cs typeface="Times New Roman"/>
              </a:rPr>
              <a:t>LEGITIMACY</a:t>
            </a:r>
            <a:endParaRPr lang="en-US" b="1" kern="1400" dirty="0" smtClean="0">
              <a:latin typeface="Times"/>
              <a:ea typeface="Times New Roman"/>
            </a:endParaRPr>
          </a:p>
          <a:p>
            <a:pPr hangingPunct="0">
              <a:lnSpc>
                <a:spcPct val="115000"/>
              </a:lnSpc>
              <a:spcAft>
                <a:spcPts val="0"/>
              </a:spcAft>
            </a:pPr>
            <a:r>
              <a:rPr lang="en-US" b="1" kern="1400" dirty="0" smtClean="0">
                <a:latin typeface="Times"/>
                <a:ea typeface="Times New Roman"/>
              </a:rPr>
              <a:t>State </a:t>
            </a:r>
            <a:r>
              <a:rPr lang="en-US" b="1" kern="1400" dirty="0">
                <a:latin typeface="Times"/>
                <a:ea typeface="Times New Roman"/>
              </a:rPr>
              <a:t>legitimacy – opinion that the political order is appropriate, moral, proper </a:t>
            </a:r>
            <a:r>
              <a:rPr lang="en-US" b="1" kern="1400" dirty="0" smtClean="0">
                <a:latin typeface="Times"/>
                <a:ea typeface="Times New Roman"/>
              </a:rPr>
              <a:t>AND</a:t>
            </a:r>
            <a:r>
              <a:rPr lang="en-GB" sz="2000" kern="1400" dirty="0" smtClean="0">
                <a:latin typeface="Times New Roman"/>
                <a:ea typeface="Times New Roman"/>
              </a:rPr>
              <a:t> </a:t>
            </a:r>
            <a:r>
              <a:rPr lang="en-US" b="1" kern="1400" dirty="0" smtClean="0">
                <a:latin typeface="Times"/>
                <a:ea typeface="Times New Roman"/>
              </a:rPr>
              <a:t>Regime </a:t>
            </a:r>
            <a:r>
              <a:rPr lang="en-US" b="1" kern="1400" dirty="0">
                <a:latin typeface="Times"/>
                <a:ea typeface="Times New Roman"/>
              </a:rPr>
              <a:t>legitimacy – is about the norms, rules, principles, values, procedures (can include process and performance legitimacy)</a:t>
            </a:r>
            <a:endParaRPr lang="en-GB" sz="2000" kern="1400" dirty="0">
              <a:latin typeface="Times New Roman"/>
              <a:ea typeface="Times New Roman"/>
            </a:endParaRPr>
          </a:p>
          <a:p>
            <a:pPr hangingPunct="0">
              <a:lnSpc>
                <a:spcPct val="115000"/>
              </a:lnSpc>
              <a:spcAft>
                <a:spcPts val="0"/>
              </a:spcAft>
            </a:pPr>
            <a:endParaRPr lang="en-GB" b="1" dirty="0">
              <a:latin typeface="Times New Roman"/>
              <a:cs typeface="Times New Roman"/>
            </a:endParaRPr>
          </a:p>
          <a:p>
            <a:pPr hangingPunct="0"/>
            <a:r>
              <a:rPr lang="en-US" dirty="0" smtClean="0">
                <a:latin typeface="Times New Roman"/>
                <a:cs typeface="Times New Roman"/>
              </a:rPr>
              <a:t>VOGEL - INCLUSION </a:t>
            </a:r>
            <a:r>
              <a:rPr lang="en-US" dirty="0">
                <a:latin typeface="Times New Roman"/>
                <a:cs typeface="Times New Roman"/>
              </a:rPr>
              <a:t>OF CIVIL SOCIETY </a:t>
            </a:r>
            <a:endParaRPr lang="en-GB" dirty="0">
              <a:latin typeface="Times New Roman"/>
              <a:cs typeface="Times New Roman"/>
            </a:endParaRPr>
          </a:p>
          <a:p>
            <a:pPr hangingPunct="0">
              <a:lnSpc>
                <a:spcPct val="115000"/>
              </a:lnSpc>
              <a:spcAft>
                <a:spcPts val="0"/>
              </a:spcAft>
            </a:pPr>
            <a:r>
              <a:rPr lang="en-US" kern="1400" dirty="0" smtClean="0">
                <a:latin typeface="Times"/>
                <a:ea typeface="Times New Roman"/>
              </a:rPr>
              <a:t>FEARON </a:t>
            </a:r>
            <a:r>
              <a:rPr lang="en-US" kern="1400" dirty="0" smtClean="0">
                <a:latin typeface="Times"/>
                <a:ea typeface="Times New Roman"/>
              </a:rPr>
              <a:t>+ LAITIN </a:t>
            </a:r>
            <a:r>
              <a:rPr lang="mr-IN" kern="1400" dirty="0" smtClean="0">
                <a:latin typeface="Times"/>
                <a:ea typeface="Times New Roman"/>
              </a:rPr>
              <a:t>–</a:t>
            </a:r>
            <a:r>
              <a:rPr lang="en-US" kern="1400" dirty="0" smtClean="0">
                <a:latin typeface="Times"/>
                <a:ea typeface="Times New Roman"/>
              </a:rPr>
              <a:t> POVERTY AND INSTABILITY</a:t>
            </a:r>
          </a:p>
          <a:p>
            <a:r>
              <a:rPr lang="en-US" dirty="0" smtClean="0">
                <a:latin typeface="Times New Roman"/>
                <a:cs typeface="Times New Roman"/>
              </a:rPr>
              <a:t>MACGINTY </a:t>
            </a:r>
            <a:r>
              <a:rPr lang="mr-IN" dirty="0" smtClean="0">
                <a:latin typeface="Times New Roman"/>
                <a:cs typeface="Times New Roman"/>
              </a:rPr>
              <a:t>–</a:t>
            </a:r>
            <a:r>
              <a:rPr lang="en-US" dirty="0" smtClean="0">
                <a:latin typeface="Times New Roman"/>
                <a:cs typeface="Times New Roman"/>
              </a:rPr>
              <a:t> PEACE </a:t>
            </a:r>
            <a:r>
              <a:rPr lang="en-US" dirty="0" smtClean="0">
                <a:latin typeface="Times New Roman"/>
                <a:cs typeface="Times New Roman"/>
              </a:rPr>
              <a:t>DIVIDEND </a:t>
            </a:r>
            <a:r>
              <a:rPr lang="en-US" dirty="0" smtClean="0">
                <a:latin typeface="Times New Roman"/>
                <a:cs typeface="Times New Roman"/>
              </a:rPr>
              <a:t>MUST BE WIDELY </a:t>
            </a:r>
            <a:r>
              <a:rPr lang="en-US" dirty="0" smtClean="0">
                <a:latin typeface="Times New Roman"/>
                <a:cs typeface="Times New Roman"/>
              </a:rPr>
              <a:t>SHARED</a:t>
            </a:r>
          </a:p>
          <a:p>
            <a:r>
              <a:rPr lang="en-US" dirty="0">
                <a:latin typeface="Times New Roman"/>
                <a:cs typeface="Times New Roman"/>
              </a:rPr>
              <a:t>BRETT </a:t>
            </a:r>
            <a:r>
              <a:rPr lang="mr-IN" dirty="0">
                <a:latin typeface="Times New Roman"/>
                <a:cs typeface="Times New Roman"/>
              </a:rPr>
              <a:t>–</a:t>
            </a:r>
            <a:r>
              <a:rPr lang="en-US" dirty="0">
                <a:latin typeface="Times New Roman"/>
                <a:cs typeface="Times New Roman"/>
              </a:rPr>
              <a:t> the above </a:t>
            </a:r>
            <a:r>
              <a:rPr lang="mr-IN" dirty="0">
                <a:latin typeface="Times New Roman"/>
                <a:cs typeface="Times New Roman"/>
              </a:rPr>
              <a:t>–</a:t>
            </a:r>
            <a:r>
              <a:rPr lang="en-US" dirty="0">
                <a:latin typeface="Times New Roman"/>
                <a:cs typeface="Times New Roman"/>
              </a:rPr>
              <a:t> but also ADDRESSING THE CAUSES OF </a:t>
            </a:r>
            <a:r>
              <a:rPr lang="en-US" dirty="0" smtClean="0">
                <a:latin typeface="Times New Roman"/>
                <a:cs typeface="Times New Roman"/>
              </a:rPr>
              <a:t>CONFLICT</a:t>
            </a:r>
            <a:endParaRPr lang="en-US" dirty="0" smtClean="0">
              <a:latin typeface="Times New Roman"/>
              <a:cs typeface="Times New Roman"/>
            </a:endParaRPr>
          </a:p>
          <a:p>
            <a:pPr marL="0" indent="0">
              <a:buNone/>
            </a:pPr>
            <a:endParaRPr lang="en-US" dirty="0" smtClean="0">
              <a:latin typeface="Times New Roman"/>
              <a:cs typeface="Times New Roman"/>
            </a:endParaRPr>
          </a:p>
          <a:p>
            <a:pPr hangingPunct="0"/>
            <a:r>
              <a:rPr lang="en-US" b="1" dirty="0" smtClean="0">
                <a:latin typeface="Times New Roman"/>
                <a:cs typeface="Times New Roman"/>
              </a:rPr>
              <a:t>AND WHO SHOULD BE CHARGED WITH DEALING WITH THESE ISSUES (local / international)</a:t>
            </a:r>
            <a:endParaRPr lang="en-GB" b="1" dirty="0">
              <a:latin typeface="Times New Roman"/>
              <a:cs typeface="Times New Roman"/>
            </a:endParaRPr>
          </a:p>
        </p:txBody>
      </p:sp>
    </p:spTree>
    <p:extLst>
      <p:ext uri="{BB962C8B-B14F-4D97-AF65-F5344CB8AC3E}">
        <p14:creationId xmlns:p14="http://schemas.microsoft.com/office/powerpoint/2010/main" val="1562412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smtClean="0">
                <a:latin typeface="Times New Roman" charset="0"/>
                <a:ea typeface="Times New Roman" charset="0"/>
                <a:cs typeface="Times New Roman" charset="0"/>
              </a:rPr>
              <a:t>UNDERSTANDING CONFLICT, WAR AND AUTHORITARIANISM</a:t>
            </a:r>
            <a:endParaRPr lang="en-US" b="1" i="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2014858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charset="0"/>
                <a:ea typeface="Times New Roman" charset="0"/>
                <a:cs typeface="Times New Roman" charset="0"/>
              </a:rPr>
              <a:t>Interests</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r>
              <a:rPr lang="en-US" dirty="0" smtClean="0">
                <a:latin typeface="Times New Roman" charset="0"/>
                <a:ea typeface="Times New Roman" charset="0"/>
                <a:cs typeface="Times New Roman" charset="0"/>
              </a:rPr>
              <a:t>And how that violence and conflict are transformed and overcome</a:t>
            </a:r>
            <a:r>
              <a:rPr lang="is-IS" dirty="0" smtClean="0">
                <a:latin typeface="Times New Roman" charset="0"/>
                <a:ea typeface="Times New Roman" charset="0"/>
                <a:cs typeface="Times New Roman" charset="0"/>
              </a:rPr>
              <a:t>…</a:t>
            </a:r>
            <a:endParaRPr lang="en-US" dirty="0">
              <a:latin typeface="Times New Roman" charset="0"/>
              <a:ea typeface="Times New Roman" charset="0"/>
              <a:cs typeface="Times New Roman" charset="0"/>
            </a:endParaRPr>
          </a:p>
        </p:txBody>
      </p:sp>
      <p:sp>
        <p:nvSpPr>
          <p:cNvPr id="4" name="Text Placeholder 3"/>
          <p:cNvSpPr>
            <a:spLocks noGrp="1"/>
          </p:cNvSpPr>
          <p:nvPr>
            <p:ph type="body" sz="half" idx="2"/>
          </p:nvPr>
        </p:nvSpPr>
        <p:spPr/>
        <p:txBody>
          <a:bodyPr>
            <a:normAutofit/>
          </a:bodyPr>
          <a:lstStyle/>
          <a:p>
            <a:r>
              <a:rPr lang="en-US" sz="1600" dirty="0" smtClean="0">
                <a:latin typeface="Times New Roman" charset="0"/>
                <a:ea typeface="Times New Roman" charset="0"/>
                <a:cs typeface="Times New Roman" charset="0"/>
              </a:rPr>
              <a:t>Internal Armed Conflict </a:t>
            </a:r>
          </a:p>
          <a:p>
            <a:r>
              <a:rPr lang="en-US" sz="1600" dirty="0" smtClean="0">
                <a:latin typeface="Times New Roman" charset="0"/>
                <a:ea typeface="Times New Roman" charset="0"/>
                <a:cs typeface="Times New Roman" charset="0"/>
              </a:rPr>
              <a:t>And</a:t>
            </a:r>
          </a:p>
          <a:p>
            <a:r>
              <a:rPr lang="en-US" sz="1600" dirty="0" smtClean="0">
                <a:latin typeface="Times New Roman" charset="0"/>
                <a:ea typeface="Times New Roman" charset="0"/>
                <a:cs typeface="Times New Roman" charset="0"/>
              </a:rPr>
              <a:t>Authoritarianism</a:t>
            </a:r>
          </a:p>
          <a:p>
            <a:r>
              <a:rPr lang="en-US" sz="1600" dirty="0" smtClean="0">
                <a:latin typeface="Times New Roman" charset="0"/>
                <a:ea typeface="Times New Roman" charset="0"/>
                <a:cs typeface="Times New Roman" charset="0"/>
              </a:rPr>
              <a:t>And Political Violence employed</a:t>
            </a:r>
            <a:endParaRPr lang="en-US" sz="1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230783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dirty="0" smtClean="0"/>
              <a:t>What makes a conflict into </a:t>
            </a:r>
            <a:r>
              <a:rPr lang="en-GB" sz="2800" i="1" dirty="0" smtClean="0"/>
              <a:t>a war</a:t>
            </a:r>
            <a:r>
              <a:rPr lang="en-GB" sz="2800" dirty="0" smtClean="0"/>
              <a:t>?</a:t>
            </a:r>
            <a:endParaRPr lang="en-GB" sz="2800"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27984" y="908720"/>
            <a:ext cx="3456384" cy="4608512"/>
          </a:xfrm>
        </p:spPr>
      </p:pic>
      <p:sp>
        <p:nvSpPr>
          <p:cNvPr id="5" name="Text Placeholder 4"/>
          <p:cNvSpPr>
            <a:spLocks noGrp="1"/>
          </p:cNvSpPr>
          <p:nvPr>
            <p:ph type="body" sz="half" idx="2"/>
          </p:nvPr>
        </p:nvSpPr>
        <p:spPr/>
        <p:txBody>
          <a:bodyPr>
            <a:normAutofit fontScale="85000" lnSpcReduction="20000"/>
          </a:bodyPr>
          <a:lstStyle/>
          <a:p>
            <a:pPr marL="285750" indent="-285750">
              <a:buFont typeface="Arial" pitchFamily="34" charset="0"/>
              <a:buChar char="•"/>
            </a:pPr>
            <a:r>
              <a:rPr lang="en-GB" sz="1800" i="1" dirty="0" smtClean="0"/>
              <a:t>A State of armed conflict between different nations or states, or different groups within a nation or state</a:t>
            </a:r>
            <a:r>
              <a:rPr lang="en-GB" sz="1800" dirty="0" smtClean="0"/>
              <a:t>– Oxford English Dictionary</a:t>
            </a:r>
          </a:p>
          <a:p>
            <a:pPr marL="285750" indent="-285750">
              <a:buFont typeface="Arial" pitchFamily="34" charset="0"/>
              <a:buChar char="•"/>
            </a:pPr>
            <a:r>
              <a:rPr lang="en-GB" sz="1800" i="1" dirty="0" smtClean="0"/>
              <a:t>1,000 battlefield fatalities within a 12-month period </a:t>
            </a:r>
            <a:r>
              <a:rPr lang="en-GB" sz="1800" dirty="0" smtClean="0"/>
              <a:t>– COW [Correlates of War Project, University of Michigan, founded 1963</a:t>
            </a:r>
            <a:r>
              <a:rPr lang="en-GB" dirty="0" smtClean="0"/>
              <a:t>]</a:t>
            </a:r>
          </a:p>
          <a:p>
            <a:pPr marL="285750" indent="-285750">
              <a:buFont typeface="Arial" pitchFamily="34" charset="0"/>
              <a:buChar char="•"/>
            </a:pPr>
            <a:r>
              <a:rPr lang="en-GB" sz="1800" i="1" dirty="0"/>
              <a:t>War is an act of violence intended to compel our opponent to fulfil our will</a:t>
            </a:r>
            <a:r>
              <a:rPr lang="en-GB" sz="1800" dirty="0"/>
              <a:t> – Carl Von </a:t>
            </a:r>
            <a:r>
              <a:rPr lang="en-GB" sz="1800" dirty="0" smtClean="0"/>
              <a:t>Clausewitz (1780-1831), </a:t>
            </a:r>
            <a:r>
              <a:rPr lang="en-GB" sz="1800" i="1" dirty="0"/>
              <a:t>On War </a:t>
            </a:r>
            <a:r>
              <a:rPr lang="en-GB" sz="1800" dirty="0"/>
              <a:t>(1832), page one</a:t>
            </a:r>
          </a:p>
          <a:p>
            <a:pPr marL="285750" indent="-285750">
              <a:buFont typeface="Arial" pitchFamily="34" charset="0"/>
              <a:buChar char="•"/>
            </a:pPr>
            <a:endParaRPr lang="en-GB" sz="1800" dirty="0"/>
          </a:p>
        </p:txBody>
      </p:sp>
    </p:spTree>
    <p:extLst>
      <p:ext uri="{BB962C8B-B14F-4D97-AF65-F5344CB8AC3E}">
        <p14:creationId xmlns:p14="http://schemas.microsoft.com/office/powerpoint/2010/main" val="2747182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6654</TotalTime>
  <Words>2681</Words>
  <Application>Microsoft Macintosh PowerPoint</Application>
  <PresentationFormat>On-screen Show (4:3)</PresentationFormat>
  <Paragraphs>203</Paragraphs>
  <Slides>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Calibri</vt:lpstr>
      <vt:lpstr>Corbel</vt:lpstr>
      <vt:lpstr>Mangal</vt:lpstr>
      <vt:lpstr>Times</vt:lpstr>
      <vt:lpstr>Times New Roman</vt:lpstr>
      <vt:lpstr>Arial</vt:lpstr>
      <vt:lpstr>Twilight</vt:lpstr>
      <vt:lpstr>SESSION 1: Introduction to Peace and Conflict Theory</vt:lpstr>
      <vt:lpstr>PowerPoint Presentation</vt:lpstr>
      <vt:lpstr>PowerPoint Presentation</vt:lpstr>
      <vt:lpstr>PowerPoint Presentation</vt:lpstr>
      <vt:lpstr>PowerPoint Presentation</vt:lpstr>
      <vt:lpstr>CENTRAL peacebuilding challenge: </vt:lpstr>
      <vt:lpstr>PowerPoint Presentation</vt:lpstr>
      <vt:lpstr>Interests</vt:lpstr>
      <vt:lpstr>What makes a conflict into a war?</vt:lpstr>
      <vt:lpstr>Dance of the dictators</vt:lpstr>
      <vt:lpstr>PowerPoint Presentation</vt:lpstr>
      <vt:lpstr>PowerPoint Presentation</vt:lpstr>
      <vt:lpstr>PowerPoint Presentation</vt:lpstr>
      <vt:lpstr>Characteristics of Authoritarianism / IAC:</vt:lpstr>
      <vt:lpstr>Objectives?</vt:lpstr>
      <vt:lpstr>Characteristics</vt:lpstr>
      <vt:lpstr>Juan Linz (1964)</vt:lpstr>
      <vt:lpstr>Linz differentiates between:</vt:lpstr>
      <vt:lpstr>PowerPoint Presentation</vt:lpstr>
      <vt:lpstr>O’Donnell: Violence under Bureaucratic Authoritarianism</vt:lpstr>
      <vt:lpstr>Societal Impact</vt:lpstr>
      <vt:lpstr>Violence during IAC and Authoritarian Episodes</vt:lpstr>
      <vt:lpstr>PowerPoint Presentation</vt:lpstr>
      <vt:lpstr>1984, George Orwell</vt:lpstr>
      <vt:lpstr>“Nothing was your own except the few cubic centimetres inside your skull”. Winston Smith, 1984 (George Orwell) </vt:lpstr>
      <vt:lpstr>President Raúl Alfonsín (1983-1989)</vt:lpstr>
      <vt:lpstr>President Patricio Alwyn (1990-1994)</vt:lpstr>
      <vt:lpstr>Transition from Authoritarian Rule</vt:lpstr>
      <vt:lpstr>Karl and Schmitter</vt:lpstr>
      <vt:lpstr>Categories of Transition</vt:lpstr>
      <vt:lpstr>PowerPoint Presentation</vt:lpstr>
      <vt:lpstr>The End of Transition?</vt:lpstr>
      <vt:lpstr>PowerPoint Presentation</vt:lpstr>
      <vt:lpstr>The Aftermath of IAC and Authoritarianism</vt:lpstr>
      <vt:lpstr>PowerPoint Presentation</vt:lpstr>
      <vt:lpstr>The post-Authoritarian State</vt:lpstr>
      <vt:lpstr>Challenges for post-Authoritarian and post-Conflict States</vt:lpstr>
      <vt:lpstr>PowerPoint Presentation</vt:lpstr>
      <vt:lpstr>PowerPoint Presentation</vt:lpstr>
    </vt:vector>
  </TitlesOfParts>
  <Company>Universidad del Rosario</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Roddy Brett University of St. Andrews Minerva Workshop June 2015</dc:title>
  <dc:creator>Roddy Brett</dc:creator>
  <cp:lastModifiedBy>Roddy Brett</cp:lastModifiedBy>
  <cp:revision>2589</cp:revision>
  <dcterms:created xsi:type="dcterms:W3CDTF">2015-06-08T09:35:24Z</dcterms:created>
  <dcterms:modified xsi:type="dcterms:W3CDTF">2017-10-30T05:44:53Z</dcterms:modified>
</cp:coreProperties>
</file>