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6" r:id="rId2"/>
    <p:sldId id="316" r:id="rId3"/>
    <p:sldId id="317" r:id="rId4"/>
    <p:sldId id="318" r:id="rId5"/>
    <p:sldId id="319" r:id="rId6"/>
    <p:sldId id="320" r:id="rId7"/>
    <p:sldId id="322" r:id="rId8"/>
    <p:sldId id="323" r:id="rId9"/>
    <p:sldId id="324" r:id="rId10"/>
    <p:sldId id="326" r:id="rId11"/>
    <p:sldId id="327" r:id="rId12"/>
    <p:sldId id="328" r:id="rId13"/>
    <p:sldId id="337" r:id="rId14"/>
    <p:sldId id="329" r:id="rId15"/>
    <p:sldId id="330" r:id="rId16"/>
    <p:sldId id="331" r:id="rId17"/>
    <p:sldId id="332" r:id="rId18"/>
    <p:sldId id="333" r:id="rId19"/>
    <p:sldId id="336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338" r:id="rId44"/>
    <p:sldId id="293" r:id="rId45"/>
    <p:sldId id="294" r:id="rId46"/>
    <p:sldId id="300" r:id="rId47"/>
    <p:sldId id="301" r:id="rId48"/>
    <p:sldId id="302" r:id="rId49"/>
    <p:sldId id="303" r:id="rId50"/>
    <p:sldId id="304" r:id="rId51"/>
    <p:sldId id="305" r:id="rId52"/>
    <p:sldId id="311" r:id="rId53"/>
    <p:sldId id="312" r:id="rId54"/>
    <p:sldId id="313" r:id="rId55"/>
    <p:sldId id="339" r:id="rId56"/>
    <p:sldId id="340" r:id="rId57"/>
    <p:sldId id="341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D27C1-3BBD-694E-BC94-AE57FAE0AB30}" type="datetimeFigureOut">
              <a:rPr lang="en-US" smtClean="0"/>
              <a:t>12/5/15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3FCCA-D9C2-264F-B1E2-FF04169C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57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832FE4-D6B2-E544-928F-ABD9818BBC89}" type="slidenum">
              <a:rPr lang="en-GB" sz="1200">
                <a:latin typeface="Times New Roman" charset="0"/>
              </a:rPr>
              <a:pPr/>
              <a:t>3</a:t>
            </a:fld>
            <a:endParaRPr lang="en-GB" sz="1200">
              <a:latin typeface="Times New Roman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5675" y="685800"/>
            <a:ext cx="4949825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43179F-C7F1-9444-9C14-78C4D90974E5}" type="slidenum">
              <a:rPr lang="en-US"/>
              <a:pPr/>
              <a:t>56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8E7AA-5BC8-754B-A8A4-F9CBA5C57151}" type="slidenum">
              <a:rPr lang="en-US"/>
              <a:pPr/>
              <a:t>57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6B02E-8880-2E4D-A369-198791C3370D}" type="slidenum">
              <a:rPr lang="en-GB" sz="1200">
                <a:latin typeface="Times New Roman" charset="0"/>
              </a:rPr>
              <a:pPr/>
              <a:t>4</a:t>
            </a:fld>
            <a:endParaRPr lang="en-GB" sz="1200">
              <a:latin typeface="Times New Roman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625A-0343-F743-A8F7-60324453AFBE}" type="slidenum">
              <a:rPr lang="en-GB" sz="1200">
                <a:latin typeface="Times New Roman" charset="0"/>
              </a:rPr>
              <a:pPr/>
              <a:t>5</a:t>
            </a:fld>
            <a:endParaRPr lang="en-GB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F74926-0D3B-F746-BFF1-42B35C2F3EFE}" type="slidenum">
              <a:rPr lang="en-GB" sz="1200">
                <a:latin typeface="Times New Roman" charset="0"/>
              </a:rPr>
              <a:pPr/>
              <a:t>6</a:t>
            </a:fld>
            <a:endParaRPr lang="en-GB" sz="1200">
              <a:latin typeface="Times New Roman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5675" y="685800"/>
            <a:ext cx="4949825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B2290C-13C1-7344-BB0C-8BD77476DA16}" type="slidenum">
              <a:rPr lang="en-GB" sz="1200">
                <a:latin typeface="Times New Roman" charset="0"/>
              </a:rPr>
              <a:pPr/>
              <a:t>8</a:t>
            </a:fld>
            <a:endParaRPr lang="en-GB" sz="1200">
              <a:latin typeface="Times New Roman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5675" y="685800"/>
            <a:ext cx="4949825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AD1837-55C3-4345-A43E-6DC2115B928C}" type="slidenum">
              <a:rPr lang="en-GB" sz="1200">
                <a:latin typeface="Times New Roman" charset="0"/>
              </a:rPr>
              <a:pPr/>
              <a:t>10</a:t>
            </a:fld>
            <a:endParaRPr lang="en-GB" sz="1200">
              <a:latin typeface="Times New Roman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360B56-A9A9-D949-B558-89EBAC3655A8}" type="slidenum">
              <a:rPr lang="en-GB" sz="1200">
                <a:latin typeface="Times New Roman" charset="0"/>
              </a:rPr>
              <a:pPr/>
              <a:t>11</a:t>
            </a:fld>
            <a:endParaRPr lang="en-GB" sz="1200">
              <a:latin typeface="Times New Roman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5675" y="685800"/>
            <a:ext cx="4949825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BF2E1C-BADC-4B47-B24E-255F80894F54}" type="slidenum">
              <a:rPr lang="en-GB" sz="1200">
                <a:latin typeface="Times New Roman" charset="0"/>
              </a:rPr>
              <a:pPr/>
              <a:t>16</a:t>
            </a:fld>
            <a:endParaRPr lang="en-GB" sz="1200">
              <a:latin typeface="Times New Roman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6CCC9-A81A-2A46-BDEA-711BB5282938}" type="slidenum">
              <a:rPr lang="en-US"/>
              <a:pPr/>
              <a:t>55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5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Goals and History of Science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45F996-0A8D-AE47-A32F-33D7A37E4E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5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245" y="762000"/>
            <a:ext cx="7924409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469" y="2362201"/>
            <a:ext cx="7692804" cy="37242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9F744-F5E5-B545-B6D3-6ED01678F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03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Goals and History of Science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AB21BC-0209-0E4D-BD03-C4FF1F49B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7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1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07EF-FA63-6C4E-AAD0-B431BA6BA749}" type="datetimeFigureOut">
              <a:rPr lang="en-US" smtClean="0"/>
              <a:t>12/5/15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D973-E118-D942-8695-A5BD872E2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/>
                <a:cs typeface="Book Antiqua"/>
              </a:rPr>
              <a:t>ACTUAL INTERPRETATIONS IN THE HISTORY AND SOCIOLOGY OF SCIENCE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y</a:t>
            </a:r>
          </a:p>
          <a:p>
            <a:r>
              <a:rPr lang="en-US" dirty="0" smtClean="0"/>
              <a:t>Pal Tamas</a:t>
            </a:r>
          </a:p>
          <a:p>
            <a:r>
              <a:rPr lang="en-US" dirty="0"/>
              <a:t>u</a:t>
            </a:r>
            <a:r>
              <a:rPr lang="en-US" dirty="0" smtClean="0"/>
              <a:t>sing teaching materials of</a:t>
            </a:r>
            <a:endParaRPr lang="en-US" dirty="0"/>
          </a:p>
          <a:p>
            <a:r>
              <a:rPr lang="en-US" dirty="0" err="1" smtClean="0"/>
              <a:t>A.Jamison</a:t>
            </a:r>
            <a:r>
              <a:rPr lang="en-US" dirty="0" smtClean="0"/>
              <a:t>, </a:t>
            </a:r>
            <a:r>
              <a:rPr lang="en-US" dirty="0" err="1" smtClean="0"/>
              <a:t>R.DiSalle</a:t>
            </a:r>
            <a:r>
              <a:rPr lang="en-US" dirty="0" smtClean="0"/>
              <a:t>, </a:t>
            </a:r>
            <a:r>
              <a:rPr lang="en-US" dirty="0" err="1" smtClean="0"/>
              <a:t>A.Genua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8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Arial" charset="0"/>
              </a:rPr>
              <a:t>Historical trends </a:t>
            </a:r>
            <a:r>
              <a:rPr lang="en-GB" dirty="0" smtClean="0">
                <a:latin typeface="Arial" charset="0"/>
              </a:rPr>
              <a:t>(1980s onward)</a:t>
            </a:r>
            <a:endParaRPr lang="en-GB" dirty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i="1">
                <a:latin typeface="Arial" charset="0"/>
              </a:rPr>
              <a:t>US</a:t>
            </a:r>
          </a:p>
          <a:p>
            <a:pPr lvl="1" eaLnBrk="1" hangingPunct="1"/>
            <a:r>
              <a:rPr lang="en-GB" sz="2000">
                <a:latin typeface="Arial" charset="0"/>
                <a:ea typeface="ＭＳ Ｐゴシック" charset="0"/>
              </a:rPr>
              <a:t>NSF established University-Industry Cooperative Research Centers (UICRCs) 1975.</a:t>
            </a:r>
          </a:p>
          <a:p>
            <a:pPr lvl="2" eaLnBrk="1" hangingPunct="1"/>
            <a:r>
              <a:rPr lang="en-GB">
                <a:latin typeface="Arial" charset="0"/>
                <a:ea typeface="ＭＳ Ｐゴシック" charset="0"/>
              </a:rPr>
              <a:t>e.g. Center for Integrated Systems (Stanford)</a:t>
            </a:r>
          </a:p>
          <a:p>
            <a:pPr lvl="1" eaLnBrk="1" hangingPunct="1"/>
            <a:r>
              <a:rPr lang="en-GB" sz="2000">
                <a:latin typeface="Arial" charset="0"/>
                <a:ea typeface="ＭＳ Ｐゴシック" charset="0"/>
              </a:rPr>
              <a:t>Required changes to regulations on cartels to allow establishment of industrial consortia</a:t>
            </a:r>
          </a:p>
          <a:p>
            <a:pPr lvl="1" eaLnBrk="1" hangingPunct="1"/>
            <a:r>
              <a:rPr lang="en-GB" sz="2000">
                <a:latin typeface="Arial" charset="0"/>
                <a:ea typeface="ＭＳ Ｐゴシック" charset="0"/>
              </a:rPr>
              <a:t>NSF subsequently launched Engineering Research Centers, and Science and Technology Centers</a:t>
            </a:r>
          </a:p>
          <a:p>
            <a:pPr lvl="1" eaLnBrk="1" hangingPunct="1"/>
            <a:r>
              <a:rPr lang="en-GB" sz="2000">
                <a:latin typeface="Arial" charset="0"/>
                <a:ea typeface="ＭＳ Ｐゴシック" charset="0"/>
              </a:rPr>
              <a:t>Later, individual firms signed multi-M$ partnership deals with academic departments (e.g. Monsanto &amp; Washington U, Hoechst and Harvard Med School) </a:t>
            </a:r>
            <a:r>
              <a:rPr lang="en-GB" sz="2000">
                <a:latin typeface="Arial" charset="0"/>
                <a:ea typeface="ＭＳ Ｐゴシック" charset="0"/>
                <a:sym typeface="Wingdings" charset="0"/>
              </a:rPr>
              <a:t></a:t>
            </a:r>
            <a:r>
              <a:rPr lang="en-GB" sz="2000">
                <a:latin typeface="Arial" charset="0"/>
                <a:ea typeface="ＭＳ Ｐゴシック" charset="0"/>
              </a:rPr>
              <a:t> concerns re (foreign) firms </a:t>
            </a:r>
            <a:r>
              <a:rPr lang="ja-JP" altLang="en-GB" sz="2000">
                <a:latin typeface="Arial" charset="0"/>
                <a:ea typeface="ＭＳ Ｐゴシック" charset="0"/>
              </a:rPr>
              <a:t>‘</a:t>
            </a:r>
            <a:r>
              <a:rPr lang="en-GB" sz="2000">
                <a:latin typeface="Arial" charset="0"/>
                <a:ea typeface="ＭＳ Ｐゴシック" charset="0"/>
              </a:rPr>
              <a:t>buying up</a:t>
            </a:r>
            <a:r>
              <a:rPr lang="ja-JP" altLang="en-GB" sz="2000">
                <a:latin typeface="Arial" charset="0"/>
                <a:ea typeface="ＭＳ Ｐゴシック" charset="0"/>
              </a:rPr>
              <a:t>’</a:t>
            </a:r>
            <a:r>
              <a:rPr lang="en-GB" sz="2000">
                <a:latin typeface="Arial" charset="0"/>
                <a:ea typeface="ＭＳ Ｐゴシック" charset="0"/>
              </a:rPr>
              <a:t> U departments</a:t>
            </a:r>
          </a:p>
        </p:txBody>
      </p:sp>
    </p:spTree>
    <p:extLst>
      <p:ext uri="{BB962C8B-B14F-4D97-AF65-F5344CB8AC3E}">
        <p14:creationId xmlns:p14="http://schemas.microsoft.com/office/powerpoint/2010/main" val="328722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Historical trends (continued)</a:t>
            </a:r>
            <a:endParaRPr lang="en-GB" b="0" i="1"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i="1">
                <a:latin typeface="Arial" charset="0"/>
              </a:rPr>
              <a:t>UK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establishment of Alvey Programme in early </a:t>
            </a:r>
            <a:r>
              <a:rPr lang="ja-JP" altLang="en-GB">
                <a:latin typeface="Arial" charset="0"/>
                <a:ea typeface="ＭＳ Ｐゴシック" charset="0"/>
              </a:rPr>
              <a:t>’</a:t>
            </a:r>
            <a:r>
              <a:rPr lang="en-GB">
                <a:latin typeface="Arial" charset="0"/>
                <a:ea typeface="ＭＳ Ｐゴシック" charset="0"/>
              </a:rPr>
              <a:t>80s to foster collaboration between I and U in IT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followed by variety of other schemes to foster U-I collaboration </a:t>
            </a:r>
          </a:p>
          <a:p>
            <a:pPr eaLnBrk="1" hangingPunct="1">
              <a:spcBef>
                <a:spcPct val="50000"/>
              </a:spcBef>
            </a:pPr>
            <a:r>
              <a:rPr lang="en-GB" i="1">
                <a:latin typeface="Arial" charset="0"/>
              </a:rPr>
              <a:t>Other OECD countries. </a:t>
            </a:r>
          </a:p>
          <a:p>
            <a:pPr eaLnBrk="1" hangingPunct="1"/>
            <a:r>
              <a:rPr lang="en-GB">
                <a:latin typeface="Arial" charset="0"/>
              </a:rPr>
              <a:t>Industry still only accounts for </a:t>
            </a:r>
            <a:r>
              <a:rPr lang="en-GB" b="1" u="sng">
                <a:latin typeface="Arial" charset="0"/>
              </a:rPr>
              <a:t>around 6%</a:t>
            </a:r>
            <a:r>
              <a:rPr lang="en-GB">
                <a:latin typeface="Arial" charset="0"/>
              </a:rPr>
              <a:t> of university research funding (in most countries)</a:t>
            </a:r>
          </a:p>
        </p:txBody>
      </p:sp>
    </p:spTree>
    <p:extLst>
      <p:ext uri="{BB962C8B-B14F-4D97-AF65-F5344CB8AC3E}">
        <p14:creationId xmlns:p14="http://schemas.microsoft.com/office/powerpoint/2010/main" val="136833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40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100E17-91EC-0C4E-90E3-5B5FBD3BA815}" type="slidenum">
              <a:rPr lang="en-GB" sz="2600">
                <a:solidFill>
                  <a:schemeClr val="bg1"/>
                </a:solidFill>
              </a:rPr>
              <a:pPr/>
              <a:t>12</a:t>
            </a:fld>
            <a:endParaRPr lang="en-GB" sz="2600">
              <a:solidFill>
                <a:schemeClr val="bg1"/>
              </a:solidFill>
            </a:endParaRPr>
          </a:p>
        </p:txBody>
      </p:sp>
      <p:sp>
        <p:nvSpPr>
          <p:cNvPr id="430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sz="3200">
                <a:latin typeface="Arial" charset="0"/>
              </a:rPr>
              <a:t>% of HERD financed by industry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ph type="body" idx="1"/>
          </p:nvPr>
        </p:nvGraphicFramePr>
        <p:xfrm>
          <a:off x="291705" y="2508251"/>
          <a:ext cx="8372961" cy="361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1" name="Document" r:id="rId3" imgW="5829300" imgH="2514600" progId="Word.Document.8">
                  <p:embed/>
                </p:oleObj>
              </mc:Choice>
              <mc:Fallback>
                <p:oleObj name="Document" r:id="rId3" imgW="58293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5" y="2508251"/>
                        <a:ext cx="8372961" cy="361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859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86020" y="609600"/>
            <a:ext cx="792440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>
                <a:latin typeface="Arial" charset="0"/>
              </a:rPr>
              <a:t>Share HERD financed by Business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93BC60-73B6-C944-9ACC-801097E85806}" type="slidenum">
              <a:rPr lang="en-US" sz="2600">
                <a:solidFill>
                  <a:schemeClr val="bg1"/>
                </a:solidFill>
              </a:rPr>
              <a:pPr/>
              <a:t>13</a:t>
            </a:fld>
            <a:endParaRPr lang="en-US" sz="2600">
              <a:solidFill>
                <a:schemeClr val="bg1"/>
              </a:solidFill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25276" y="2362200"/>
          <a:ext cx="749344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Worksheet" r:id="rId3" imgW="7492063" imgH="4495238" progId="Excel.Sheet.12">
                  <p:embed/>
                </p:oleObj>
              </mc:Choice>
              <mc:Fallback>
                <p:oleObj name="Worksheet" r:id="rId3" imgW="7492063" imgH="449523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276" y="2362200"/>
                        <a:ext cx="749344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17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Research Income</a:t>
            </a:r>
          </a:p>
        </p:txBody>
      </p:sp>
      <p:pic>
        <p:nvPicPr>
          <p:cNvPr id="440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85" y="2286001"/>
            <a:ext cx="9715683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153D28-3B36-8940-95C1-82D307988414}" type="slidenum">
              <a:rPr lang="en-US" sz="2600">
                <a:solidFill>
                  <a:schemeClr val="bg1"/>
                </a:solidFill>
              </a:rPr>
              <a:pPr/>
              <a:t>14</a:t>
            </a:fld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5035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Governance systems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5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421879" y="2514601"/>
          <a:ext cx="6701887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Document" r:id="rId4" imgW="5282724" imgH="2634204" progId="Word.Document.8">
                  <p:embed/>
                </p:oleObj>
              </mc:Choice>
              <mc:Fallback>
                <p:oleObj name="Document" r:id="rId4" imgW="5282724" imgH="26342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879" y="2514601"/>
                        <a:ext cx="6701887" cy="361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55415" y="1066801"/>
            <a:ext cx="689537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u="sng">
                <a:latin typeface="Times New Roman" charset="0"/>
                <a:cs typeface="Times New Roman" charset="0"/>
              </a:rPr>
              <a:t>University-Industry Relationships</a:t>
            </a:r>
            <a:r>
              <a:rPr lang="en-GB" sz="120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240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 flipH="1">
            <a:off x="2975685" y="3933826"/>
            <a:ext cx="1662279" cy="1439863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848730" y="4797425"/>
            <a:ext cx="2126954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/>
              <a:t>Publications</a:t>
            </a:r>
          </a:p>
          <a:p>
            <a:r>
              <a:rPr lang="en-GB" sz="1600"/>
              <a:t>Patents</a:t>
            </a:r>
          </a:p>
          <a:p>
            <a:r>
              <a:rPr lang="en-GB" sz="1600"/>
              <a:t>Contracts</a:t>
            </a:r>
          </a:p>
          <a:p>
            <a:r>
              <a:rPr lang="en-GB" sz="1600"/>
              <a:t>Corporate teaching</a:t>
            </a:r>
          </a:p>
          <a:p>
            <a:r>
              <a:rPr lang="en-GB" sz="1600"/>
              <a:t>Secondment</a:t>
            </a:r>
          </a:p>
          <a:p>
            <a:r>
              <a:rPr lang="en-GB" sz="1600"/>
              <a:t>Services</a:t>
            </a:r>
          </a:p>
          <a:p>
            <a:r>
              <a:rPr lang="en-GB" sz="1600"/>
              <a:t>……</a:t>
            </a:r>
          </a:p>
          <a:p>
            <a:r>
              <a:rPr lang="en-GB" sz="1600"/>
              <a:t>…..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7608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/>
      <p:bldP spid="2693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Governance systems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245" y="2349500"/>
            <a:ext cx="8381756" cy="41036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GB" sz="2400">
                <a:latin typeface="Arial" charset="0"/>
              </a:rPr>
              <a:t>There are </a:t>
            </a:r>
            <a:r>
              <a:rPr lang="en-GB" sz="2400" i="1">
                <a:solidFill>
                  <a:srgbClr val="E40000"/>
                </a:solidFill>
                <a:latin typeface="Arial" charset="0"/>
              </a:rPr>
              <a:t>two different governance systems of the interactions</a:t>
            </a:r>
            <a:r>
              <a:rPr lang="en-GB" sz="2400">
                <a:latin typeface="Arial" charset="0"/>
              </a:rPr>
              <a:t> between academic and industrial scientists (Geuna and Muscio, 2009)</a:t>
            </a: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n-GB" sz="2000">
                <a:latin typeface="Arial" charset="0"/>
                <a:ea typeface="ＭＳ Ｐゴシック" charset="0"/>
              </a:rPr>
              <a:t>1. those that take place via direct contacts between the academic scientists and the company: </a:t>
            </a:r>
            <a:r>
              <a:rPr lang="en-GB" sz="2000">
                <a:solidFill>
                  <a:srgbClr val="E40000"/>
                </a:solidFill>
                <a:latin typeface="Arial" charset="0"/>
                <a:ea typeface="ＭＳ Ｐゴシック" charset="0"/>
              </a:rPr>
              <a:t>personal contractual collaborations</a:t>
            </a:r>
            <a:endParaRPr lang="en-GB" sz="200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105000"/>
              </a:lnSpc>
              <a:buFontTx/>
              <a:buNone/>
            </a:pPr>
            <a:r>
              <a:rPr lang="en-GB" sz="2000">
                <a:latin typeface="Arial" charset="0"/>
                <a:ea typeface="ＭＳ Ｐゴシック" charset="0"/>
              </a:rPr>
              <a:t>2. those mediated by universities for example through their technology transfer offices or knowledge transfer organisations: </a:t>
            </a:r>
            <a:r>
              <a:rPr lang="en-GB" sz="2000">
                <a:solidFill>
                  <a:srgbClr val="E40000"/>
                </a:solidFill>
                <a:latin typeface="Arial" charset="0"/>
                <a:ea typeface="ＭＳ Ｐゴシック" charset="0"/>
              </a:rPr>
              <a:t>institutional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10320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Governance of KT</a:t>
            </a:r>
            <a:endParaRPr lang="en-US">
              <a:latin typeface="Arial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469" y="2362200"/>
            <a:ext cx="7692804" cy="4306888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/>
            <a:r>
              <a:rPr lang="en-GB">
                <a:latin typeface="Arial" charset="0"/>
              </a:rPr>
              <a:t>Models of governance of KN: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GB" u="sng">
                <a:latin typeface="Arial" charset="0"/>
                <a:ea typeface="ＭＳ Ｐゴシック" charset="0"/>
              </a:rPr>
              <a:t>The traditional </a:t>
            </a:r>
            <a:r>
              <a:rPr lang="ja-JP" altLang="en-GB" u="sng">
                <a:latin typeface="Arial" charset="0"/>
                <a:ea typeface="ＭＳ Ｐゴシック" charset="0"/>
              </a:rPr>
              <a:t>“</a:t>
            </a:r>
            <a:r>
              <a:rPr lang="en-GB" u="sng">
                <a:solidFill>
                  <a:srgbClr val="E40000"/>
                </a:solidFill>
                <a:latin typeface="Arial" charset="0"/>
                <a:ea typeface="ＭＳ Ｐゴシック" charset="0"/>
              </a:rPr>
              <a:t>personal contractual collaborations</a:t>
            </a:r>
            <a:r>
              <a:rPr lang="ja-JP" altLang="en-GB" u="sng">
                <a:solidFill>
                  <a:srgbClr val="E40000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GB" u="sng">
                <a:latin typeface="Arial" charset="0"/>
                <a:ea typeface="ＭＳ Ｐゴシック" charset="0"/>
              </a:rPr>
              <a:t> model</a:t>
            </a:r>
            <a:r>
              <a:rPr lang="en-GB">
                <a:latin typeface="Arial" charset="0"/>
                <a:ea typeface="ＭＳ Ｐゴシック" charset="0"/>
              </a:rPr>
              <a:t>: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Individual scientist;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Company R&amp;D lab;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Advisers / problem solvers informal (though paid) trust related relationships;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Secondment to large labs (see the Bell Labs history);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High level of professor independence;</a:t>
            </a:r>
          </a:p>
          <a:p>
            <a:pPr marL="1295400" lvl="2" indent="-381000" eaLnBrk="1" hangingPunct="1"/>
            <a:r>
              <a:rPr lang="en-GB">
                <a:latin typeface="Arial" charset="0"/>
                <a:ea typeface="ＭＳ Ｐゴシック" charset="0"/>
              </a:rPr>
              <a:t>Budgetary expansion.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62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Governance of KT </a:t>
            </a:r>
            <a:endParaRPr lang="en-US">
              <a:latin typeface="Arial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469" y="2362201"/>
            <a:ext cx="7692804" cy="4162425"/>
          </a:xfrm>
        </p:spPr>
        <p:txBody>
          <a:bodyPr/>
          <a:lstStyle/>
          <a:p>
            <a:pPr marL="533400" indent="-533400" eaLnBrk="1" hangingPunct="1">
              <a:buFont typeface="Wingdings" charset="0"/>
              <a:buNone/>
            </a:pPr>
            <a:r>
              <a:rPr lang="en-GB" sz="2400">
                <a:latin typeface="Arial" charset="0"/>
              </a:rPr>
              <a:t>2. </a:t>
            </a:r>
            <a:r>
              <a:rPr lang="en-GB" sz="2400" b="1" u="sng">
                <a:latin typeface="Arial" charset="0"/>
              </a:rPr>
              <a:t>Institutionalisation of KT</a:t>
            </a:r>
            <a:r>
              <a:rPr lang="en-GB" sz="2400">
                <a:latin typeface="Arial" charset="0"/>
              </a:rPr>
              <a:t>: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Creation (or development were they existed previously as liaison offices) of Knowledge Transfer Organisations (KTOs) within the uni responsible for the management of KT activities;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Downsizing of company labs and small companies R&amp;D;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Service and research contracts;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New roles for the uni (economic development);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Professors considered more as employees;</a:t>
            </a:r>
          </a:p>
          <a:p>
            <a:pPr marL="914400" lvl="1" indent="-457200" eaLnBrk="1" hangingPunct="1"/>
            <a:r>
              <a:rPr lang="en-GB" sz="2000">
                <a:latin typeface="Arial" charset="0"/>
                <a:ea typeface="ＭＳ Ｐゴシック" charset="0"/>
              </a:rPr>
              <a:t>Budgetary constrains.</a:t>
            </a:r>
            <a:endParaRPr lang="en-US" sz="20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6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Transfer/ Pasteur Quadrant sciences </a:t>
            </a:r>
            <a:endParaRPr lang="en-US"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6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8316912" cy="1079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i="1">
                <a:latin typeface="Arial" charset="0"/>
              </a:rPr>
              <a:t>Changing Relations Between Science and Society</a:t>
            </a:r>
            <a:endParaRPr lang="en-US" i="1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62200"/>
            <a:ext cx="8459787" cy="4019550"/>
          </a:xfrm>
        </p:spPr>
        <p:txBody>
          <a:bodyPr/>
          <a:lstStyle/>
          <a:p>
            <a:pPr eaLnBrk="1" hangingPunct="1">
              <a:lnSpc>
                <a:spcPct val="175000"/>
              </a:lnSpc>
            </a:pPr>
            <a:r>
              <a:rPr lang="sv-SE" sz="2400" b="1" i="1">
                <a:latin typeface="Arial" charset="0"/>
              </a:rPr>
              <a:t>risk society and uncertain knowledge (Beck)</a:t>
            </a:r>
          </a:p>
          <a:p>
            <a:pPr eaLnBrk="1" hangingPunct="1">
              <a:lnSpc>
                <a:spcPct val="175000"/>
              </a:lnSpc>
            </a:pPr>
            <a:r>
              <a:rPr lang="sv-SE" sz="2400" b="1" i="1">
                <a:latin typeface="Arial" charset="0"/>
              </a:rPr>
              <a:t>post-normal science (Ravetz) </a:t>
            </a:r>
          </a:p>
          <a:p>
            <a:pPr eaLnBrk="1" hangingPunct="1">
              <a:lnSpc>
                <a:spcPct val="175000"/>
              </a:lnSpc>
            </a:pPr>
            <a:r>
              <a:rPr lang="sv-SE" sz="2400" b="1" i="1">
                <a:latin typeface="Arial" charset="0"/>
              </a:rPr>
              <a:t>a new mode of knowledge production (Gibbons et al)</a:t>
            </a:r>
          </a:p>
          <a:p>
            <a:pPr eaLnBrk="1" hangingPunct="1">
              <a:lnSpc>
                <a:spcPct val="175000"/>
              </a:lnSpc>
            </a:pPr>
            <a:r>
              <a:rPr lang="sv-SE" sz="2400" b="1" i="1">
                <a:latin typeface="Arial" charset="0"/>
              </a:rPr>
              <a:t>from science to research: constructivism (Latour)</a:t>
            </a:r>
          </a:p>
          <a:p>
            <a:pPr eaLnBrk="1" hangingPunct="1">
              <a:lnSpc>
                <a:spcPct val="175000"/>
              </a:lnSpc>
              <a:buFont typeface="Wingdings" charset="0"/>
              <a:buNone/>
            </a:pPr>
            <a:endParaRPr lang="sv-SE" sz="2400" b="1" i="1">
              <a:latin typeface="Arial" charset="0"/>
            </a:endParaRP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endParaRPr lang="sv-SE" sz="24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1100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i="1">
                <a:solidFill>
                  <a:schemeClr val="tx1"/>
                </a:solidFill>
                <a:latin typeface="Arial" charset="0"/>
              </a:rPr>
              <a:t>The Risk Society Thesis (Beck)</a:t>
            </a:r>
            <a:endParaRPr lang="en-US" sz="400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8424863" cy="37465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v-SE" sz="2400" b="1" i="1">
                <a:latin typeface="Arial" charset="0"/>
              </a:rPr>
              <a:t>a variant of post-industrialism</a:t>
            </a:r>
          </a:p>
          <a:p>
            <a:pPr eaLnBrk="1" hangingPunct="1">
              <a:lnSpc>
                <a:spcPct val="150000"/>
              </a:lnSpc>
            </a:pPr>
            <a:r>
              <a:rPr lang="sv-SE" sz="2400" b="1" i="1">
                <a:latin typeface="Arial" charset="0"/>
              </a:rPr>
              <a:t>outgrowth of nuclear energy and biotech debates</a:t>
            </a:r>
          </a:p>
          <a:p>
            <a:pPr eaLnBrk="1" hangingPunct="1">
              <a:lnSpc>
                <a:spcPct val="150000"/>
              </a:lnSpc>
            </a:pPr>
            <a:r>
              <a:rPr lang="sv-SE" sz="2400" b="1" i="1">
                <a:latin typeface="Arial" charset="0"/>
              </a:rPr>
              <a:t>from production of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goods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 to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bads</a:t>
            </a:r>
            <a:r>
              <a:rPr lang="ja-JP" altLang="sv-SE" sz="2400" b="1" i="1">
                <a:latin typeface="Arial" charset="0"/>
              </a:rPr>
              <a:t>”</a:t>
            </a:r>
            <a:endParaRPr lang="sv-SE" sz="2400" b="1" i="1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400" b="1" i="1">
                <a:latin typeface="Arial" charset="0"/>
              </a:rPr>
              <a:t>the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manufacturing of uncertainties</a:t>
            </a:r>
            <a:r>
              <a:rPr lang="ja-JP" altLang="sv-SE" sz="2400" b="1" i="1">
                <a:latin typeface="Arial" charset="0"/>
              </a:rPr>
              <a:t>”</a:t>
            </a:r>
            <a:endParaRPr lang="sv-SE" sz="2400" b="1" i="1">
              <a:latin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400" b="1" i="1">
                <a:latin typeface="Arial" charset="0"/>
              </a:rPr>
              <a:t>need for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reflexivity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 about the limits of science</a:t>
            </a:r>
            <a:endParaRPr lang="en-US" sz="24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i="1">
                <a:latin typeface="Arial" charset="0"/>
              </a:rPr>
              <a:t>Post-normal science (Ravetz)</a:t>
            </a:r>
            <a:endParaRPr lang="en-US" sz="4000" i="1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26413" cy="37242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sv-SE" sz="2400" b="1" i="1">
                <a:latin typeface="Arial" charset="0"/>
              </a:rPr>
              <a:t>Science and politics distinction no longer valid</a:t>
            </a:r>
          </a:p>
          <a:p>
            <a:pPr eaLnBrk="1" hangingPunct="1">
              <a:lnSpc>
                <a:spcPct val="160000"/>
              </a:lnSpc>
            </a:pPr>
            <a:r>
              <a:rPr lang="sv-SE" sz="2400" b="1" i="1">
                <a:latin typeface="Arial" charset="0"/>
              </a:rPr>
              <a:t>Related to change from government to governance</a:t>
            </a:r>
          </a:p>
          <a:p>
            <a:pPr eaLnBrk="1" hangingPunct="1">
              <a:lnSpc>
                <a:spcPct val="160000"/>
              </a:lnSpc>
            </a:pPr>
            <a:r>
              <a:rPr lang="sv-SE" sz="2400" b="1" i="1">
                <a:latin typeface="Arial" charset="0"/>
              </a:rPr>
              <a:t>Rise of new fields of management (e.g. EM)</a:t>
            </a:r>
          </a:p>
          <a:p>
            <a:pPr eaLnBrk="1" hangingPunct="1">
              <a:lnSpc>
                <a:spcPct val="160000"/>
              </a:lnSpc>
            </a:pPr>
            <a:r>
              <a:rPr lang="sv-SE" sz="2400" b="1" i="1">
                <a:latin typeface="Arial" charset="0"/>
              </a:rPr>
              <a:t>An inherent complexity in understanding risks</a:t>
            </a:r>
          </a:p>
          <a:p>
            <a:pPr eaLnBrk="1" hangingPunct="1">
              <a:lnSpc>
                <a:spcPct val="160000"/>
              </a:lnSpc>
            </a:pPr>
            <a:r>
              <a:rPr lang="sv-SE" sz="2400" b="1" i="1">
                <a:latin typeface="Arial" charset="0"/>
              </a:rPr>
              <a:t>A need for a policy-oriented risk assessment</a:t>
            </a:r>
          </a:p>
          <a:p>
            <a:pPr eaLnBrk="1" hangingPunct="1">
              <a:lnSpc>
                <a:spcPct val="160000"/>
              </a:lnSpc>
            </a:pPr>
            <a:endParaRPr lang="en-US" sz="24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25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8713787" cy="1511300"/>
          </a:xfrm>
        </p:spPr>
        <p:txBody>
          <a:bodyPr/>
          <a:lstStyle/>
          <a:p>
            <a:pPr eaLnBrk="1" hangingPunct="1"/>
            <a:r>
              <a:rPr lang="sv-SE" sz="4000" i="1">
                <a:latin typeface="Arial" charset="0"/>
              </a:rPr>
              <a:t>Changing Modes of </a:t>
            </a:r>
            <a:br>
              <a:rPr lang="sv-SE" sz="4000" i="1">
                <a:latin typeface="Arial" charset="0"/>
              </a:rPr>
            </a:br>
            <a:r>
              <a:rPr lang="sv-SE" sz="4000" i="1">
                <a:latin typeface="Arial" charset="0"/>
              </a:rPr>
              <a:t>Knowledge Production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8388350" cy="450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00" b="1">
                <a:latin typeface="Arial" charset="0"/>
              </a:rPr>
              <a:t>		                                 </a:t>
            </a:r>
            <a:r>
              <a:rPr lang="en-US" sz="1800" b="1" i="1">
                <a:latin typeface="Arial" charset="0"/>
              </a:rPr>
              <a:t>Mode 1                         Mode 1</a:t>
            </a:r>
            <a:r>
              <a:rPr lang="en-US" sz="1800" b="1" i="1">
                <a:latin typeface="Arial" charset="0"/>
                <a:cs typeface="Arial" charset="0"/>
              </a:rPr>
              <a:t>½</a:t>
            </a:r>
            <a:r>
              <a:rPr lang="en-US" sz="1800" b="1" i="1">
                <a:latin typeface="Arial" charset="0"/>
              </a:rPr>
              <a:t>	        Mode 2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i="1">
                <a:latin typeface="Arial" charset="0"/>
              </a:rPr>
              <a:t>		    “Little Science”          “Big Science”             “Technoscience”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 i="1">
                <a:latin typeface="Arial" charset="0"/>
              </a:rPr>
              <a:t>		      Before WWII	             1940s-1970s	       1980s-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      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Type of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Knowledge      disciplinary	            multidisciplinary	       transdisciplinary</a:t>
            </a:r>
            <a:endParaRPr lang="en-GB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		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Organiza-      individuals or	          R&amp;D departments              ad hoc projects and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tional form     research groups          and institutes                    networks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Dominant</a:t>
            </a:r>
            <a:endParaRPr lang="en-GB" sz="16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600" b="1" i="1">
                <a:latin typeface="Arial" charset="0"/>
              </a:rPr>
              <a:t>values	        academic	              bureaucratic	       entrepreneurial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200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200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400" i="1">
                <a:latin typeface="Arial" charset="0"/>
              </a:rPr>
              <a:t>	</a:t>
            </a:r>
            <a:endParaRPr lang="sv-SE" sz="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276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i="1">
                <a:latin typeface="Arial" charset="0"/>
              </a:rPr>
              <a:t>The Norms of Science (Merton)</a:t>
            </a:r>
            <a:endParaRPr lang="en-US" sz="4000" i="1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v-SE" b="1" i="1">
                <a:latin typeface="Arial" charset="0"/>
              </a:rPr>
              <a:t>a sociology of </a:t>
            </a:r>
            <a:r>
              <a:rPr lang="ja-JP" altLang="sv-SE" b="1" i="1">
                <a:latin typeface="Arial" charset="0"/>
              </a:rPr>
              <a:t>”</a:t>
            </a:r>
            <a:r>
              <a:rPr lang="sv-SE" b="1" i="1">
                <a:latin typeface="Arial" charset="0"/>
              </a:rPr>
              <a:t>little science</a:t>
            </a:r>
            <a:r>
              <a:rPr lang="ja-JP" altLang="sv-SE" b="1" i="1">
                <a:latin typeface="Arial" charset="0"/>
              </a:rPr>
              <a:t>”</a:t>
            </a:r>
            <a:endParaRPr lang="sv-SE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v-SE" b="1" i="1">
                <a:latin typeface="Arial" charset="0"/>
              </a:rPr>
              <a:t>a defense of science from communism and nazism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ja-JP" altLang="sv-SE" b="1" i="1">
                <a:latin typeface="Arial" charset="0"/>
              </a:rPr>
              <a:t>”</a:t>
            </a:r>
            <a:r>
              <a:rPr lang="sv-SE" b="1" i="1">
                <a:latin typeface="Arial" charset="0"/>
              </a:rPr>
              <a:t>institutional imperatives</a:t>
            </a:r>
            <a:r>
              <a:rPr lang="ja-JP" altLang="sv-SE" b="1" i="1">
                <a:latin typeface="Arial" charset="0"/>
              </a:rPr>
              <a:t>”</a:t>
            </a:r>
            <a:r>
              <a:rPr lang="sv-SE" b="1" i="1">
                <a:latin typeface="Arial" charset="0"/>
              </a:rPr>
              <a:t> of science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v-SE" b="1" i="1">
                <a:latin typeface="Arial" charset="0"/>
              </a:rPr>
              <a:t>related to liberal political philosophy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sv-SE" b="1" i="1">
                <a:latin typeface="Arial" charset="0"/>
              </a:rPr>
              <a:t>CUDOS: commun(al)ity, universalism, distinterestedness, organized skepticism</a:t>
            </a:r>
            <a:endParaRPr lang="en-US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2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260350"/>
            <a:ext cx="9432925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sv-SE" sz="4000" b="1" i="1"/>
              <a:t>From Little Science to Big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00113" y="2205038"/>
            <a:ext cx="8856662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result of use of science in WW2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change in size and scale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mission orientation, external control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university-government collaboration 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bureaucratic norm, or value system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600" b="1" i="1"/>
              <a:t>new role for the state: </a:t>
            </a:r>
            <a:r>
              <a:rPr lang="ja-JP" altLang="sv-SE" sz="2600" b="1" i="1"/>
              <a:t>”</a:t>
            </a:r>
            <a:r>
              <a:rPr lang="sv-SE" sz="2600" b="1" i="1"/>
              <a:t>science policy</a:t>
            </a:r>
            <a:r>
              <a:rPr lang="ja-JP" altLang="sv-SE" sz="2600" b="1" i="1"/>
              <a:t>”</a:t>
            </a:r>
            <a:endParaRPr lang="sv-SE" sz="2600" b="1" i="1"/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endParaRPr lang="sv-SE" sz="2800" b="1" i="1"/>
          </a:p>
        </p:txBody>
      </p:sp>
    </p:spTree>
    <p:extLst>
      <p:ext uri="{BB962C8B-B14F-4D97-AF65-F5344CB8AC3E}">
        <p14:creationId xmlns:p14="http://schemas.microsoft.com/office/powerpoint/2010/main" val="6933765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712200" cy="1800225"/>
          </a:xfrm>
        </p:spPr>
        <p:txBody>
          <a:bodyPr/>
          <a:lstStyle/>
          <a:p>
            <a:pPr eaLnBrk="1" hangingPunct="1"/>
            <a:r>
              <a:rPr lang="sv-SE" i="1">
                <a:solidFill>
                  <a:schemeClr val="tx1"/>
                </a:solidFill>
                <a:latin typeface="Arial" charset="0"/>
              </a:rPr>
              <a:t>Critiques of Big Science in the 1960s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92375"/>
            <a:ext cx="8929688" cy="4365625"/>
          </a:xfrm>
        </p:spPr>
        <p:txBody>
          <a:bodyPr/>
          <a:lstStyle/>
          <a:p>
            <a:pPr eaLnBrk="1" hangingPunct="1"/>
            <a:r>
              <a:rPr lang="sv-SE" sz="2600" b="1" i="1">
                <a:latin typeface="Arial" charset="0"/>
              </a:rPr>
              <a:t>moral, or spiritual (e.g. Martin Luther King)</a:t>
            </a:r>
          </a:p>
          <a:p>
            <a:pPr lvl="1" eaLnBrk="1" hangingPunct="1">
              <a:lnSpc>
                <a:spcPct val="110000"/>
              </a:lnSpc>
            </a:pPr>
            <a:r>
              <a:rPr lang="sv-SE" sz="2000" b="1" i="1">
                <a:latin typeface="Arial" charset="0"/>
              </a:rPr>
              <a:t>against injustice,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poverty of the spirit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sv-SE" sz="2000" b="1" i="1">
                <a:latin typeface="Arial" charset="0"/>
              </a:rPr>
              <a:t>for a new morality, or sense of justice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sv-SE" sz="1000" b="1" i="1">
              <a:latin typeface="Arial" charset="0"/>
            </a:endParaRPr>
          </a:p>
          <a:p>
            <a:pPr eaLnBrk="1" hangingPunct="1"/>
            <a:r>
              <a:rPr lang="sv-SE" sz="2600" b="1" i="1">
                <a:latin typeface="Arial" charset="0"/>
              </a:rPr>
              <a:t>ecological, or internal</a:t>
            </a:r>
            <a:r>
              <a:rPr lang="sv-SE" sz="2400" b="1" i="1">
                <a:latin typeface="Arial" charset="0"/>
              </a:rPr>
              <a:t> </a:t>
            </a:r>
            <a:r>
              <a:rPr lang="sv-SE" sz="2600" b="1" i="1">
                <a:latin typeface="Arial" charset="0"/>
              </a:rPr>
              <a:t>(e.g. Rachel Carson)</a:t>
            </a:r>
          </a:p>
          <a:p>
            <a:pPr lvl="1" eaLnBrk="1" hangingPunct="1">
              <a:lnSpc>
                <a:spcPct val="110000"/>
              </a:lnSpc>
            </a:pPr>
            <a:r>
              <a:rPr lang="sv-SE" sz="2000" b="1" i="1">
                <a:latin typeface="Arial" charset="0"/>
              </a:rPr>
              <a:t>against reductionism, 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the abuse of the planet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  </a:t>
            </a:r>
          </a:p>
          <a:p>
            <a:pPr lvl="1" eaLnBrk="1" hangingPunct="1">
              <a:lnSpc>
                <a:spcPct val="110000"/>
              </a:lnSpc>
            </a:pPr>
            <a:r>
              <a:rPr lang="sv-SE" sz="2000" b="1" i="1">
                <a:latin typeface="Arial" charset="0"/>
              </a:rPr>
              <a:t>for a new, environmental science</a:t>
            </a:r>
            <a:endParaRPr lang="sv-SE" sz="2200" b="1" i="1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sv-SE" sz="1100" b="1" i="1">
              <a:latin typeface="Arial" charset="0"/>
            </a:endParaRPr>
          </a:p>
          <a:p>
            <a:pPr eaLnBrk="1" hangingPunct="1"/>
            <a:r>
              <a:rPr lang="sv-SE" sz="2600" b="1" i="1">
                <a:latin typeface="Arial" charset="0"/>
              </a:rPr>
              <a:t>humanist, or cultural (e.g. Lewis Mumford)</a:t>
            </a:r>
          </a:p>
          <a:p>
            <a:pPr lvl="1" eaLnBrk="1" hangingPunct="1"/>
            <a:r>
              <a:rPr lang="sv-SE" sz="2200" b="1" i="1">
                <a:latin typeface="Arial" charset="0"/>
              </a:rPr>
              <a:t>against hubris, </a:t>
            </a:r>
            <a:r>
              <a:rPr lang="ja-JP" altLang="sv-SE" sz="2200" b="1" i="1">
                <a:latin typeface="Arial" charset="0"/>
              </a:rPr>
              <a:t>”</a:t>
            </a:r>
            <a:r>
              <a:rPr lang="sv-SE" sz="2200" b="1" i="1">
                <a:latin typeface="Arial" charset="0"/>
              </a:rPr>
              <a:t>the myth of the machine</a:t>
            </a:r>
            <a:r>
              <a:rPr lang="ja-JP" altLang="sv-SE" sz="2200" b="1" i="1">
                <a:latin typeface="Arial" charset="0"/>
              </a:rPr>
              <a:t>”</a:t>
            </a:r>
            <a:r>
              <a:rPr lang="sv-SE" sz="2200" b="1" i="1">
                <a:latin typeface="Arial" charset="0"/>
              </a:rPr>
              <a:t> </a:t>
            </a:r>
          </a:p>
          <a:p>
            <a:pPr lvl="1" eaLnBrk="1" hangingPunct="1"/>
            <a:r>
              <a:rPr lang="sv-SE" sz="2200" b="1" i="1">
                <a:latin typeface="Arial" charset="0"/>
              </a:rPr>
              <a:t>for an appropriate technology 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sv-SE" sz="20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4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42988" y="476250"/>
            <a:ext cx="88931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sv-SE" b="1" i="1"/>
              <a:t>From Big Science to Technoscience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71550" y="2205038"/>
            <a:ext cx="8424863" cy="465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change in range and scope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market orientation, corporate control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university-industry collaboration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entrepreneurial norm, or value system 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the state as strategist:</a:t>
            </a:r>
            <a:r>
              <a:rPr lang="en-US" sz="2800" b="1" i="1">
                <a:cs typeface="Arial" charset="0"/>
              </a:rPr>
              <a:t> innovation policy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>
                <a:cs typeface="Arial" charset="0"/>
              </a:rPr>
              <a:t>from assessment to promotion: </a:t>
            </a:r>
            <a:r>
              <a:rPr lang="ja-JP" altLang="sv-SE" sz="2800" b="1" i="1">
                <a:cs typeface="Arial" charset="0"/>
              </a:rPr>
              <a:t>”</a:t>
            </a:r>
            <a:r>
              <a:rPr lang="sv-SE" sz="2800" b="1" i="1">
                <a:cs typeface="Arial" charset="0"/>
              </a:rPr>
              <a:t>foresight</a:t>
            </a:r>
            <a:r>
              <a:rPr lang="ja-JP" altLang="sv-SE" sz="2800" b="1" i="1">
                <a:cs typeface="Arial" charset="0"/>
              </a:rPr>
              <a:t>”</a:t>
            </a:r>
            <a:r>
              <a:rPr lang="sv-SE" sz="2800" b="1" i="1">
                <a:cs typeface="Arial" charset="0"/>
              </a:rPr>
              <a:t> </a:t>
            </a:r>
            <a:endParaRPr lang="en-US" sz="2800" b="1" i="1">
              <a:cs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endParaRPr lang="sv-SE" sz="2800" b="1" i="1"/>
          </a:p>
        </p:txBody>
      </p:sp>
    </p:spTree>
    <p:extLst>
      <p:ext uri="{BB962C8B-B14F-4D97-AF65-F5344CB8AC3E}">
        <p14:creationId xmlns:p14="http://schemas.microsoft.com/office/powerpoint/2010/main" val="15854650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55650" y="277813"/>
            <a:ext cx="8785225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sv-SE" sz="4800" b="1" i="1">
                <a:solidFill>
                  <a:schemeClr val="tx2"/>
                </a:solidFill>
              </a:rPr>
              <a:t>The Age of Technoscience</a:t>
            </a:r>
            <a:endParaRPr lang="en-US" sz="4800" b="1" i="1">
              <a:solidFill>
                <a:schemeClr val="tx2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188" y="2420938"/>
            <a:ext cx="8750300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blurring discursive boundaries</a:t>
            </a:r>
            <a:r>
              <a:rPr lang="sv-SE" sz="2800" i="1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between science (episteme) and technology (techne)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sv-SE" sz="2400" b="1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breaking down institutional borders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between public and private, economic and academic</a:t>
            </a:r>
            <a:r>
              <a:rPr lang="sv-SE" sz="2400" i="1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endParaRPr lang="sv-SE" sz="2800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mixing skills and knowledge</a:t>
            </a:r>
            <a:r>
              <a:rPr lang="sv-SE" sz="2800" i="1"/>
              <a:t> 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across faculties, disciplines, and societal domains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2501174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9144000" cy="2232026"/>
          </a:xfrm>
        </p:spPr>
        <p:txBody>
          <a:bodyPr/>
          <a:lstStyle/>
          <a:p>
            <a:pPr eaLnBrk="1" hangingPunct="1"/>
            <a:r>
              <a:rPr lang="en-US" b="0" i="1">
                <a:latin typeface="Arial" charset="0"/>
              </a:rPr>
              <a:t/>
            </a:r>
            <a:br>
              <a:rPr lang="en-US" b="0" i="1">
                <a:latin typeface="Arial" charset="0"/>
              </a:rPr>
            </a:br>
            <a:r>
              <a:rPr lang="en-US" sz="4000" i="1">
                <a:solidFill>
                  <a:schemeClr val="tx1"/>
                </a:solidFill>
                <a:latin typeface="Arial" charset="0"/>
              </a:rPr>
              <a:t>Contending Cognitive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8388350" cy="4437062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sv-SE" sz="2400" b="1" i="1">
                <a:latin typeface="Arial" charset="0"/>
              </a:rPr>
              <a:t>The dominant , or hegemonic strategy (mode 2):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</a:pPr>
            <a:r>
              <a:rPr lang="sv-SE" sz="1400" b="1" i="1">
                <a:latin typeface="Arial" charset="0"/>
              </a:rPr>
              <a:t>	      </a:t>
            </a:r>
            <a:r>
              <a:rPr lang="sv-SE" sz="2000" b="1" i="1">
                <a:latin typeface="Arial" charset="0"/>
              </a:rPr>
              <a:t>commercialization, entrepreneurship, transdisciplinarity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</a:pPr>
            <a:endParaRPr lang="sv-SE" sz="2200" b="1" i="1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sv-SE" sz="2400" b="1" i="1">
                <a:latin typeface="Arial" charset="0"/>
              </a:rPr>
              <a:t>The residual, or traditionalist strategy (mode 1): </a:t>
            </a: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sv-SE" sz="1100" b="1" i="1">
                <a:latin typeface="Arial" charset="0"/>
              </a:rPr>
              <a:t>	  </a:t>
            </a:r>
            <a:r>
              <a:rPr lang="sv-SE" sz="2000" b="1" i="1">
                <a:latin typeface="Arial" charset="0"/>
              </a:rPr>
              <a:t>academicization, expertise, (sub)disciplinarity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</a:pPr>
            <a:endParaRPr lang="sv-SE" sz="2200" b="1" i="1">
              <a:latin typeface="Arial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sv-SE" sz="2400" b="1" i="1">
                <a:latin typeface="Arial" charset="0"/>
              </a:rPr>
              <a:t>An emerging, or sustainable strategy (mode 3):</a:t>
            </a:r>
          </a:p>
          <a:p>
            <a:pPr lvl="1" eaLnBrk="1" hangingPunct="1">
              <a:lnSpc>
                <a:spcPct val="115000"/>
              </a:lnSpc>
              <a:buFontTx/>
              <a:buNone/>
            </a:pPr>
            <a:r>
              <a:rPr lang="sv-SE" sz="1800" b="1" i="1">
                <a:latin typeface="Arial" charset="0"/>
              </a:rPr>
              <a:t>	</a:t>
            </a:r>
            <a:r>
              <a:rPr lang="sv-SE" sz="2000" b="1" i="1">
                <a:latin typeface="Arial" charset="0"/>
              </a:rPr>
              <a:t>appropriation, empowerment, interdisciplinarity 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60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Transfer Sciences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469" y="2362200"/>
            <a:ext cx="7692804" cy="401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GB" sz="2400" b="1">
                <a:latin typeface="Arial" charset="0"/>
              </a:rPr>
              <a:t>‘</a:t>
            </a:r>
            <a:r>
              <a:rPr lang="en-GB" sz="2400" b="1">
                <a:latin typeface="Arial" charset="0"/>
              </a:rPr>
              <a:t>Transfer sciences</a:t>
            </a:r>
            <a:r>
              <a:rPr lang="ja-JP" altLang="en-GB" sz="2400" b="1">
                <a:latin typeface="Arial" charset="0"/>
              </a:rPr>
              <a:t>’</a:t>
            </a:r>
            <a:r>
              <a:rPr lang="en-GB" sz="2400" b="1">
                <a:latin typeface="Arial" charset="0"/>
              </a:rPr>
              <a:t> are those where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>
                <a:latin typeface="Arial" charset="0"/>
                <a:ea typeface="ＭＳ Ｐゴシック" charset="0"/>
              </a:rPr>
              <a:t>researchers able to develop research programme around economic concerns without compromising their reputation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>
                <a:latin typeface="Arial" charset="0"/>
                <a:ea typeface="ＭＳ Ｐゴシック" charset="0"/>
              </a:rPr>
              <a:t>industrial researchers able to contribute to disciplinary goals without compromising their job (secrecy)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>
                <a:latin typeface="Arial" charset="0"/>
                <a:ea typeface="ＭＳ Ｐゴシック" charset="0"/>
              </a:rPr>
              <a:t>See also </a:t>
            </a:r>
            <a:r>
              <a:rPr lang="en-GB">
                <a:latin typeface="Arial" charset="0"/>
                <a:ea typeface="ＭＳ Ｐゴシック" charset="0"/>
              </a:rPr>
              <a:t>Donald E. Stokes </a:t>
            </a:r>
            <a:r>
              <a:rPr lang="en-GB" sz="2000">
                <a:latin typeface="Arial" charset="0"/>
                <a:ea typeface="ＭＳ Ｐゴシック" charset="0"/>
              </a:rPr>
              <a:t> </a:t>
            </a:r>
            <a:r>
              <a:rPr lang="en-GB" sz="2000" b="1" u="sng">
                <a:latin typeface="Arial" charset="0"/>
                <a:ea typeface="ＭＳ Ｐゴシック" charset="0"/>
              </a:rPr>
              <a:t>Pasteur Quadrant</a:t>
            </a:r>
            <a:r>
              <a:rPr lang="en-GB" sz="2000">
                <a:latin typeface="Arial" charset="0"/>
                <a:ea typeface="ＭＳ Ｐゴシック" charset="0"/>
              </a:rPr>
              <a:t> (http://en.wikipedia.org/wiki/Pasteur%27s_Quadrant)</a:t>
            </a:r>
          </a:p>
          <a:p>
            <a:pPr lvl="1" eaLnBrk="1" hangingPunct="1">
              <a:lnSpc>
                <a:spcPct val="80000"/>
              </a:lnSpc>
            </a:pPr>
            <a:endParaRPr lang="en-GB" sz="20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GB" sz="2400">
                <a:latin typeface="Arial" charset="0"/>
              </a:rPr>
              <a:t>‘</a:t>
            </a:r>
            <a:r>
              <a:rPr lang="en-GB" sz="2400">
                <a:latin typeface="Arial" charset="0"/>
              </a:rPr>
              <a:t>Life cycle</a:t>
            </a:r>
            <a:r>
              <a:rPr lang="ja-JP" altLang="en-GB" sz="2400">
                <a:latin typeface="Arial" charset="0"/>
              </a:rPr>
              <a:t>’</a:t>
            </a:r>
            <a:r>
              <a:rPr lang="en-GB" sz="2400">
                <a:latin typeface="Arial" charset="0"/>
              </a:rPr>
              <a:t> of a technology/science may influence way in which the goals are perceived by U researchers and thus the implications for professional reputation of those who work towards externally set goals</a:t>
            </a:r>
          </a:p>
        </p:txBody>
      </p:sp>
    </p:spTree>
    <p:extLst>
      <p:ext uri="{BB962C8B-B14F-4D97-AF65-F5344CB8AC3E}">
        <p14:creationId xmlns:p14="http://schemas.microsoft.com/office/powerpoint/2010/main" val="110155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68313" y="908050"/>
            <a:ext cx="899953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sv-SE" sz="4000" i="1">
                <a:solidFill>
                  <a:schemeClr val="tx2"/>
                </a:solidFill>
              </a:rPr>
              <a:t>    </a:t>
            </a:r>
            <a:r>
              <a:rPr lang="sv-SE" sz="4000" b="1" i="1">
                <a:solidFill>
                  <a:schemeClr val="tx2"/>
                </a:solidFill>
              </a:rPr>
              <a:t>Transdisciplinarity, or Mode 2</a:t>
            </a:r>
            <a:r>
              <a:rPr lang="sv-SE" i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4213" y="2492375"/>
            <a:ext cx="8459787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ja-JP" altLang="sv-SE" sz="3200" i="1"/>
              <a:t>”</a:t>
            </a:r>
            <a:r>
              <a:rPr lang="sv-SE" sz="3200" i="1"/>
              <a:t>Knowledge which emerges from a particular context of application with its own distinct theoretical structures, research methods and modes of practice but which may not be locatable on the prevailing disciplinary map.</a:t>
            </a:r>
            <a:r>
              <a:rPr lang="ja-JP" altLang="sv-SE" sz="3200" i="1"/>
              <a:t>”</a:t>
            </a:r>
            <a:endParaRPr lang="sv-SE" sz="3200" i="1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000" i="1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000" i="1"/>
              <a:t>   </a:t>
            </a:r>
            <a:r>
              <a:rPr lang="sv-SE" sz="2400" i="1"/>
              <a:t>Michael Gibbons et al, The New Production of Knowledge (Sage 1994, p168)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endParaRPr lang="sv-SE" sz="2400" i="1"/>
          </a:p>
        </p:txBody>
      </p:sp>
    </p:spTree>
    <p:extLst>
      <p:ext uri="{BB962C8B-B14F-4D97-AF65-F5344CB8AC3E}">
        <p14:creationId xmlns:p14="http://schemas.microsoft.com/office/powerpoint/2010/main" val="17383455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400" i="1">
                <a:latin typeface="Arial" charset="0"/>
              </a:rPr>
              <a:t>Contextual Differences</a:t>
            </a:r>
            <a:r>
              <a:rPr lang="sv-SE">
                <a:latin typeface="Lucida Sans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8316912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800">
                <a:latin typeface="Lucida Sans" charset="0"/>
              </a:rPr>
              <a:t>	</a:t>
            </a:r>
            <a:r>
              <a:rPr lang="sv-SE" sz="800" i="1">
                <a:latin typeface="Arial" charset="0"/>
              </a:rPr>
              <a:t>		</a:t>
            </a:r>
            <a:r>
              <a:rPr lang="sv-SE" b="1" i="1">
                <a:latin typeface="Arial" charset="0"/>
              </a:rPr>
              <a:t>Mode 1			Mode 2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1000" i="1">
                <a:latin typeface="Arial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1000" i="1">
                <a:latin typeface="Arial" charset="0"/>
              </a:rPr>
              <a:t>     		</a:t>
            </a:r>
            <a:r>
              <a:rPr lang="sv-SE" sz="800" i="1"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400" i="1">
                <a:latin typeface="Arial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forms of</a:t>
            </a:r>
            <a:r>
              <a:rPr lang="sv-SE" sz="1800" b="1" i="1">
                <a:latin typeface="Arial" charset="0"/>
              </a:rPr>
              <a:t> 	</a:t>
            </a:r>
            <a:r>
              <a:rPr lang="sv-SE" sz="2000" b="1" i="1">
                <a:latin typeface="Arial" charset="0"/>
              </a:rPr>
              <a:t>structural                                    specific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funding	</a:t>
            </a:r>
            <a:r>
              <a:rPr lang="sv-SE" sz="2000" b="1" i="1">
                <a:latin typeface="Arial" charset="0"/>
              </a:rPr>
              <a:t>(sub)national		           (trans)national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1800" b="1" i="1">
                <a:latin typeface="Arial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main </a:t>
            </a:r>
            <a:r>
              <a:rPr lang="sv-SE" sz="1800" b="1" i="1">
                <a:latin typeface="Arial" charset="0"/>
              </a:rPr>
              <a:t>	               </a:t>
            </a:r>
            <a:r>
              <a:rPr lang="sv-SE" sz="2000" b="1" i="1">
                <a:latin typeface="Arial" charset="0"/>
              </a:rPr>
              <a:t>university		        clusters of excellence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work sites</a:t>
            </a:r>
            <a:r>
              <a:rPr lang="sv-SE" sz="1800" b="1" i="1">
                <a:latin typeface="Arial" charset="0"/>
              </a:rPr>
              <a:t>      </a:t>
            </a:r>
            <a:r>
              <a:rPr lang="sv-SE" sz="2000" b="1" i="1">
                <a:latin typeface="Arial" charset="0"/>
              </a:rPr>
              <a:t>departments	                        project networks</a:t>
            </a:r>
            <a:r>
              <a:rPr lang="sv-SE" sz="1800" b="1" i="1"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1800" b="1" i="1">
                <a:latin typeface="Arial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1800" b="1" i="1">
                <a:latin typeface="Arial" charset="0"/>
              </a:rPr>
              <a:t>	 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framing</a:t>
            </a:r>
            <a:r>
              <a:rPr lang="sv-SE" sz="1800" b="1" i="1">
                <a:latin typeface="Arial" charset="0"/>
              </a:rPr>
              <a:t>             </a:t>
            </a:r>
            <a:r>
              <a:rPr lang="sv-SE" sz="2000" b="1" i="1">
                <a:latin typeface="Arial" charset="0"/>
              </a:rPr>
              <a:t>disciplinary          	          particular contexts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device</a:t>
            </a:r>
            <a:r>
              <a:rPr lang="sv-SE" sz="1800" b="1" i="1">
                <a:latin typeface="Arial" charset="0"/>
              </a:rPr>
              <a:t>	 </a:t>
            </a:r>
            <a:r>
              <a:rPr lang="sv-SE" sz="2000" b="1" i="1">
                <a:latin typeface="Arial" charset="0"/>
              </a:rPr>
              <a:t>paradigms		            of application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400" i="1">
                <a:latin typeface="Arial" charset="0"/>
              </a:rPr>
              <a:t>						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sv-SE" sz="400">
                <a:latin typeface="Lucida Sans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79641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27088" y="765175"/>
            <a:ext cx="7859712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sv-SE" sz="4400" b="1" i="1">
                <a:solidFill>
                  <a:schemeClr val="tx2"/>
                </a:solidFill>
              </a:rPr>
              <a:t>Cognitive Differences</a:t>
            </a:r>
            <a:r>
              <a:rPr lang="sv-SE" b="1">
                <a:solidFill>
                  <a:schemeClr val="tx2"/>
                </a:solidFill>
                <a:latin typeface="Lucida Sans" charset="0"/>
              </a:rPr>
              <a:t>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2276475"/>
            <a:ext cx="820737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400">
                <a:latin typeface="Lucida Sans" charset="0"/>
              </a:rPr>
              <a:t>			</a:t>
            </a:r>
            <a:r>
              <a:rPr lang="sv-SE" sz="3200" b="1" i="1"/>
              <a:t>Mode 1		Mode 2	</a:t>
            </a:r>
            <a:r>
              <a:rPr lang="sv-SE" sz="3200" i="1"/>
              <a:t>	</a:t>
            </a:r>
            <a:r>
              <a:rPr lang="sv-SE" sz="1800" i="1"/>
              <a:t>	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endParaRPr lang="sv-SE" sz="1800" i="1"/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1800" i="1"/>
              <a:t>			</a:t>
            </a:r>
            <a:r>
              <a:rPr lang="sv-SE" sz="2400" i="1"/>
              <a:t>cumulative		discontinuous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400" i="1"/>
              <a:t>			unified			pluralist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400" i="1"/>
              <a:t>			cooperative		competitive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400" i="1"/>
              <a:t>			objective		constructive	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400" i="1"/>
              <a:t>			universal		situated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endParaRPr lang="sv-SE" sz="2400" i="1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2000">
                <a:latin typeface="Lucida Sans" charset="0"/>
              </a:rPr>
              <a:t>				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None/>
            </a:pPr>
            <a:r>
              <a:rPr lang="sv-SE" sz="1800">
                <a:latin typeface="Lucida Sans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03832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pPr eaLnBrk="1" hangingPunct="1"/>
            <a:r>
              <a:rPr lang="sv-SE" sz="4400" i="1">
                <a:solidFill>
                  <a:schemeClr val="tx1"/>
                </a:solidFill>
                <a:latin typeface="Arial" charset="0"/>
              </a:rPr>
              <a:t>The Tendency to Hubris</a:t>
            </a:r>
            <a:endParaRPr lang="en-US" sz="440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565400"/>
            <a:ext cx="8459787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400" b="1" i="1">
                <a:latin typeface="Arial" charset="0"/>
              </a:rPr>
              <a:t>transgressing established forms of quality control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a drift of epistemic criteria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 (Elzinga)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i="1">
                <a:latin typeface="Arial" charset="0"/>
              </a:rPr>
              <a:t>transcending human limitations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converging technologies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 (bio, info, cogno, nano)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i="1">
                <a:latin typeface="Arial" charset="0"/>
              </a:rPr>
              <a:t>neglecting public participation and assessment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000" b="1" i="1">
                <a:latin typeface="Arial" charset="0"/>
              </a:rPr>
              <a:t> lack of accountability and precaution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i="1">
                <a:latin typeface="Arial" charset="0"/>
              </a:rPr>
              <a:t>overemphasis on entrepreneurship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000" b="1" i="1">
                <a:latin typeface="Arial" charset="0"/>
              </a:rPr>
              <a:t> propagation of competition rather than cooperation </a:t>
            </a:r>
          </a:p>
          <a:p>
            <a:pPr lvl="1" eaLnBrk="1" hangingPunct="1">
              <a:lnSpc>
                <a:spcPct val="90000"/>
              </a:lnSpc>
            </a:pPr>
            <a:endParaRPr lang="sv-SE" sz="2000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400" i="1">
                <a:solidFill>
                  <a:schemeClr val="tx1"/>
                </a:solidFill>
                <a:latin typeface="Arial" charset="0"/>
              </a:rPr>
              <a:t>The Forces of Habit(us)</a:t>
            </a:r>
            <a:endParaRPr lang="en-US" sz="4400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76475"/>
            <a:ext cx="8243887" cy="4581525"/>
          </a:xfrm>
        </p:spPr>
        <p:txBody>
          <a:bodyPr/>
          <a:lstStyle/>
          <a:p>
            <a:pPr eaLnBrk="1" hangingPunct="1"/>
            <a:r>
              <a:rPr lang="sv-SE" sz="2400" b="1" i="1">
                <a:latin typeface="Arial" charset="0"/>
              </a:rPr>
              <a:t>Technoscience primarily seen as providing new opportunities for scientists and engineers</a:t>
            </a:r>
          </a:p>
          <a:p>
            <a:pPr eaLnBrk="1" hangingPunct="1">
              <a:buFont typeface="Wingdings" charset="0"/>
              <a:buNone/>
            </a:pPr>
            <a:endParaRPr lang="sv-SE" sz="2400" b="1" i="1">
              <a:latin typeface="Arial" charset="0"/>
            </a:endParaRPr>
          </a:p>
          <a:p>
            <a:pPr eaLnBrk="1" hangingPunct="1"/>
            <a:r>
              <a:rPr lang="sv-SE" sz="2400" b="1" i="1">
                <a:latin typeface="Arial" charset="0"/>
              </a:rPr>
              <a:t>Taught by restructuring established scientific and engineering fields: multi- or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subdisciplinarity</a:t>
            </a:r>
            <a:r>
              <a:rPr lang="ja-JP" altLang="sv-SE" sz="2400" b="1" i="1">
                <a:latin typeface="Arial" charset="0"/>
              </a:rPr>
              <a:t>”</a:t>
            </a:r>
            <a:endParaRPr lang="sv-SE" sz="2400" b="1" i="1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sv-SE" sz="2400" b="1" i="1">
              <a:latin typeface="Arial" charset="0"/>
            </a:endParaRPr>
          </a:p>
          <a:p>
            <a:pPr eaLnBrk="1" hangingPunct="1"/>
            <a:r>
              <a:rPr lang="sv-SE" sz="2400" b="1" i="1">
                <a:latin typeface="Arial" charset="0"/>
              </a:rPr>
              <a:t>Politics and the rest of society left largely outside of research and education: 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outsourcing</a:t>
            </a:r>
            <a:r>
              <a:rPr lang="ja-JP" altLang="sv-SE" sz="2400" b="1" i="1">
                <a:latin typeface="Arial" charset="0"/>
              </a:rPr>
              <a:t>”</a:t>
            </a:r>
            <a:r>
              <a:rPr lang="sv-SE" sz="2400" b="1" i="1">
                <a:latin typeface="Arial" charset="0"/>
              </a:rPr>
              <a:t> of ethics </a:t>
            </a:r>
          </a:p>
          <a:p>
            <a:pPr eaLnBrk="1" hangingPunct="1">
              <a:buFont typeface="Wingdings" charset="0"/>
              <a:buNone/>
            </a:pPr>
            <a:r>
              <a:rPr lang="sv-SE" sz="2400" b="1" i="1">
                <a:latin typeface="Arial" charset="0"/>
              </a:rPr>
              <a:t> </a:t>
            </a:r>
          </a:p>
          <a:p>
            <a:pPr eaLnBrk="1" hangingPunct="1"/>
            <a:r>
              <a:rPr lang="sv-SE" sz="2400" b="1" i="1">
                <a:latin typeface="Arial" charset="0"/>
              </a:rPr>
              <a:t>A continuing belief in separating experts and their knowledge from contexts of use</a:t>
            </a:r>
            <a:endParaRPr lang="en-US" sz="24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22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55650" y="2236788"/>
            <a:ext cx="838835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>
                <a:solidFill>
                  <a:schemeClr val="tx2"/>
                </a:solidFill>
              </a:rPr>
              <a:t>“A discipline is defined by possession of a collective capital of specialized methods and concepts, mastery of which is the tacit or implicit price of entry to the field. It produces a ‘historical transcendental,’ the disciplinary habitus, a system of schemes of perception and appreciation (where the incorporated discipline acts as a censorship).”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63713" y="6308725"/>
            <a:ext cx="7704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2000" b="1" i="1"/>
              <a:t>Pierre Bourdieu, Science of Science and Reflexivity (2004)</a:t>
            </a:r>
            <a:endParaRPr lang="en-US" sz="2000" b="1" i="1"/>
          </a:p>
        </p:txBody>
      </p:sp>
      <p:sp>
        <p:nvSpPr>
          <p:cNvPr id="23556" name="AutoShape 4"/>
          <p:cNvSpPr>
            <a:spLocks noGrp="1" noChangeArrowheads="1"/>
          </p:cNvSpPr>
          <p:nvPr>
            <p:ph type="title"/>
          </p:nvPr>
        </p:nvSpPr>
        <p:spPr>
          <a:xfrm>
            <a:off x="900113" y="190500"/>
            <a:ext cx="8243887" cy="1527175"/>
          </a:xfrm>
        </p:spPr>
        <p:txBody>
          <a:bodyPr/>
          <a:lstStyle/>
          <a:p>
            <a:pPr eaLnBrk="1" hangingPunct="1"/>
            <a:r>
              <a:rPr lang="sv-SE" sz="4400" i="1">
                <a:solidFill>
                  <a:schemeClr val="tx1"/>
                </a:solidFill>
                <a:latin typeface="Arial" charset="0"/>
              </a:rPr>
              <a:t>The Discipline as Habit(us)</a:t>
            </a:r>
            <a:endParaRPr lang="en-US" sz="4400" i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63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827088" y="1125538"/>
            <a:ext cx="8640762" cy="935037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sv-SE" sz="4000" b="1" i="1">
                <a:solidFill>
                  <a:schemeClr val="tx2"/>
                </a:solidFill>
              </a:rPr>
              <a:t>The Need for a </a:t>
            </a:r>
            <a:r>
              <a:rPr lang="ja-JP" altLang="sv-SE" sz="4000" b="1" i="1">
                <a:solidFill>
                  <a:schemeClr val="tx2"/>
                </a:solidFill>
              </a:rPr>
              <a:t>”</a:t>
            </a:r>
            <a:r>
              <a:rPr lang="sv-SE" sz="4000" b="1" i="1">
                <a:solidFill>
                  <a:schemeClr val="tx2"/>
                </a:solidFill>
              </a:rPr>
              <a:t>Mode 3</a:t>
            </a:r>
            <a:r>
              <a:rPr lang="ja-JP" altLang="sv-SE" sz="4000" b="1" i="1">
                <a:solidFill>
                  <a:schemeClr val="tx2"/>
                </a:solidFill>
              </a:rPr>
              <a:t>”</a:t>
            </a:r>
            <a:r>
              <a:rPr lang="sv-SE" sz="4000" b="1" i="1">
                <a:solidFill>
                  <a:schemeClr val="tx2"/>
                </a:solidFill>
              </a:rPr>
              <a:t>, </a:t>
            </a:r>
            <a:br>
              <a:rPr lang="sv-SE" sz="4000" b="1" i="1">
                <a:solidFill>
                  <a:schemeClr val="tx2"/>
                </a:solidFill>
              </a:rPr>
            </a:br>
            <a:r>
              <a:rPr lang="sv-SE" sz="4000" b="1" i="1">
                <a:solidFill>
                  <a:schemeClr val="tx2"/>
                </a:solidFill>
              </a:rPr>
              <a:t>or a Hybrid Imagination</a:t>
            </a:r>
            <a:r>
              <a:rPr lang="sv-SE" sz="4200" i="1">
                <a:solidFill>
                  <a:schemeClr val="tx2"/>
                </a:solidFill>
              </a:rPr>
              <a:t> </a:t>
            </a:r>
            <a:endParaRPr lang="en-US" sz="4200" i="1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7088" y="2420938"/>
            <a:ext cx="8316912" cy="443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At the discursive level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making connections, combining ideas </a:t>
            </a:r>
            <a:endParaRPr lang="en-US" sz="2400" b="1" i="1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sv-SE" sz="2400" b="1" i="1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At the institutional level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creating meeting places, building bridges 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</a:pPr>
            <a:endParaRPr lang="sv-SE" sz="2400" b="1" i="1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0"/>
              <a:buChar char="l"/>
            </a:pPr>
            <a:r>
              <a:rPr lang="sv-SE" sz="2800" b="1" i="1"/>
              <a:t>At the practical/personal level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sv-SE" sz="2400" b="1" i="1"/>
              <a:t>fostering hybrid competencies and identities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sv-SE" sz="2400" b="1" i="1"/>
          </a:p>
        </p:txBody>
      </p:sp>
    </p:spTree>
    <p:extLst>
      <p:ext uri="{BB962C8B-B14F-4D97-AF65-F5344CB8AC3E}">
        <p14:creationId xmlns:p14="http://schemas.microsoft.com/office/powerpoint/2010/main" val="34523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i="1">
                <a:latin typeface="Arial" charset="0"/>
              </a:rPr>
              <a:t>Inter- or transdisciplinarity?</a:t>
            </a:r>
            <a:endParaRPr lang="en-US" sz="4000" i="1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8459787" cy="482441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sv-SE" b="1" i="1">
                <a:latin typeface="Arial" charset="0"/>
              </a:rPr>
              <a:t>Interdisciplinarity          Transdisciplinarity</a:t>
            </a:r>
          </a:p>
          <a:p>
            <a:pPr eaLnBrk="1" hangingPunct="1">
              <a:lnSpc>
                <a:spcPct val="165000"/>
              </a:lnSpc>
              <a:buFont typeface="Wingdings" charset="0"/>
              <a:buNone/>
            </a:pPr>
            <a:endParaRPr lang="sv-SE" sz="2000" b="1" i="1">
              <a:latin typeface="Arial" charset="0"/>
            </a:endParaRPr>
          </a:p>
          <a:p>
            <a:pPr eaLnBrk="1" hangingPunct="1">
              <a:lnSpc>
                <a:spcPct val="165000"/>
              </a:lnSpc>
              <a:buFont typeface="Wingdings" charset="0"/>
              <a:buNone/>
            </a:pPr>
            <a:r>
              <a:rPr lang="sv-SE" sz="2000" b="1" i="1">
                <a:latin typeface="Arial" charset="0"/>
              </a:rPr>
              <a:t>integration of disciplines           transcendence of  disciplines</a:t>
            </a:r>
          </a:p>
          <a:p>
            <a:pPr eaLnBrk="1" hangingPunct="1">
              <a:lnSpc>
                <a:spcPct val="165000"/>
              </a:lnSpc>
              <a:buFont typeface="Wingdings" charset="0"/>
              <a:buNone/>
            </a:pPr>
            <a:r>
              <a:rPr lang="sv-SE" sz="2000" b="1" i="1">
                <a:latin typeface="Arial" charset="0"/>
              </a:rPr>
              <a:t>(internal) problem-driven          (external) project-driven</a:t>
            </a:r>
          </a:p>
          <a:p>
            <a:pPr eaLnBrk="1" hangingPunct="1">
              <a:lnSpc>
                <a:spcPct val="165000"/>
              </a:lnSpc>
              <a:spcBef>
                <a:spcPct val="0"/>
              </a:spcBef>
              <a:buFont typeface="Wingdings" charset="0"/>
              <a:buNone/>
            </a:pP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bottom-up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, self-organized      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top-down</a:t>
            </a:r>
            <a:r>
              <a:rPr lang="ja-JP" altLang="sv-SE" sz="2000" b="1" i="1">
                <a:latin typeface="Arial" charset="0"/>
              </a:rPr>
              <a:t>”</a:t>
            </a:r>
            <a:r>
              <a:rPr lang="sv-SE" sz="2000" b="1" i="1">
                <a:latin typeface="Arial" charset="0"/>
              </a:rPr>
              <a:t>, formalized </a:t>
            </a:r>
          </a:p>
          <a:p>
            <a:pPr eaLnBrk="1" hangingPunct="1">
              <a:lnSpc>
                <a:spcPct val="165000"/>
              </a:lnSpc>
              <a:spcBef>
                <a:spcPct val="0"/>
              </a:spcBef>
              <a:buFont typeface="Wingdings" charset="0"/>
              <a:buNone/>
            </a:pPr>
            <a:r>
              <a:rPr lang="sv-SE" sz="2000" b="1" i="1">
                <a:latin typeface="Arial" charset="0"/>
              </a:rPr>
              <a:t>a communicative rationality       an instrumental rationality</a:t>
            </a:r>
            <a:r>
              <a:rPr lang="sv-SE" sz="2400" b="1" i="1">
                <a:latin typeface="Arial" charset="0"/>
              </a:rPr>
              <a:t> </a:t>
            </a:r>
            <a:endParaRPr lang="en-US" sz="24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11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000" i="1">
                <a:latin typeface="Arial" charset="0"/>
              </a:rPr>
              <a:t>Types of Interdisciplinarity</a:t>
            </a:r>
            <a:endParaRPr lang="en-US" sz="4000" i="1"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Collaboration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synthetic integration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a sharing of experience and identity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v-SE" sz="2800" b="1" i="1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Cooperation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project-based teamwork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a process of collective learning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800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8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625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400" i="1">
                <a:latin typeface="Arial" charset="0"/>
              </a:rPr>
              <a:t>Types of Transdisciplinarity</a:t>
            </a:r>
            <a:endParaRPr lang="en-US" sz="4400" i="1">
              <a:latin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Nondisciplinarity, or niche-seeking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a conceptual competence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theory, or technique-based identity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8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Subdisciplinarity, or specialization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a methodological competence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topic, or area-based identity</a:t>
            </a:r>
            <a:endParaRPr lang="en-US" sz="2800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42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6020" y="188913"/>
            <a:ext cx="7771960" cy="1143000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>
                <a:latin typeface="Arial" charset="0"/>
              </a:rPr>
              <a:t>Donald E. Stokes </a:t>
            </a:r>
            <a:r>
              <a:rPr lang="en-GB" sz="3200">
                <a:latin typeface="Arial" charset="0"/>
              </a:rPr>
              <a:t> </a:t>
            </a:r>
            <a:r>
              <a:rPr lang="en-GB" sz="3200" b="0" u="sng">
                <a:latin typeface="Arial" charset="0"/>
              </a:rPr>
              <a:t>Pasteur Quadrant</a:t>
            </a:r>
          </a:p>
        </p:txBody>
      </p:sp>
      <p:graphicFrame>
        <p:nvGraphicFramePr>
          <p:cNvPr id="278566" name="Group 38"/>
          <p:cNvGraphicFramePr>
            <a:graphicFrameLocks noGrp="1"/>
          </p:cNvGraphicFramePr>
          <p:nvPr>
            <p:ph idx="1"/>
          </p:nvPr>
        </p:nvGraphicFramePr>
        <p:xfrm>
          <a:off x="457347" y="1484313"/>
          <a:ext cx="8507820" cy="4537076"/>
        </p:xfrm>
        <a:graphic>
          <a:graphicData uri="http://schemas.openxmlformats.org/drawingml/2006/table">
            <a:tbl>
              <a:tblPr/>
              <a:tblGrid>
                <a:gridCol w="2170931"/>
                <a:gridCol w="574615"/>
                <a:gridCol w="2881870"/>
                <a:gridCol w="2880404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Considerations of use?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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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Quest for fundamental understanding?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  <a:sym typeface="Wingding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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2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  <a:sym typeface="Wingding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  <a:sym typeface="Wingding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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4" name="Text Box 34"/>
          <p:cNvSpPr txBox="1">
            <a:spLocks noChangeArrowheads="1"/>
          </p:cNvSpPr>
          <p:nvPr/>
        </p:nvSpPr>
        <p:spPr bwMode="auto">
          <a:xfrm>
            <a:off x="1043688" y="6165850"/>
            <a:ext cx="40295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>
                <a:latin typeface="Times" charset="0"/>
              </a:rPr>
              <a:t>Source: Donald E. Stokes, </a:t>
            </a:r>
            <a:r>
              <a:rPr lang="en-GB" sz="1400" i="1">
                <a:latin typeface="Times" charset="0"/>
              </a:rPr>
              <a:t>Pasteur</a:t>
            </a:r>
            <a:r>
              <a:rPr lang="ja-JP" altLang="en-GB" sz="1400" i="1">
                <a:latin typeface="Times" charset="0"/>
              </a:rPr>
              <a:t>’</a:t>
            </a:r>
            <a:r>
              <a:rPr lang="en-GB" sz="1400" i="1">
                <a:latin typeface="Times" charset="0"/>
              </a:rPr>
              <a:t>s Quadrant</a:t>
            </a:r>
            <a:r>
              <a:rPr lang="en-GB" sz="1400">
                <a:latin typeface="Times" charset="0"/>
              </a:rPr>
              <a:t>, p. 73</a:t>
            </a:r>
          </a:p>
        </p:txBody>
      </p:sp>
      <p:sp>
        <p:nvSpPr>
          <p:cNvPr id="278563" name="Text Box 35"/>
          <p:cNvSpPr txBox="1">
            <a:spLocks noChangeArrowheads="1"/>
          </p:cNvSpPr>
          <p:nvPr/>
        </p:nvSpPr>
        <p:spPr bwMode="auto">
          <a:xfrm>
            <a:off x="3780440" y="2636839"/>
            <a:ext cx="15055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Pure basic</a:t>
            </a:r>
          </a:p>
          <a:p>
            <a:r>
              <a:rPr lang="en-GB" sz="2000">
                <a:latin typeface="Verdana" charset="0"/>
              </a:rPr>
              <a:t>research</a:t>
            </a:r>
          </a:p>
        </p:txBody>
      </p:sp>
      <p:sp>
        <p:nvSpPr>
          <p:cNvPr id="278564" name="Text Box 36"/>
          <p:cNvSpPr txBox="1">
            <a:spLocks noChangeArrowheads="1"/>
          </p:cNvSpPr>
          <p:nvPr/>
        </p:nvSpPr>
        <p:spPr bwMode="auto">
          <a:xfrm>
            <a:off x="6372070" y="2636839"/>
            <a:ext cx="20343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Use-inspired</a:t>
            </a:r>
          </a:p>
          <a:p>
            <a:r>
              <a:rPr lang="en-GB" sz="2000">
                <a:latin typeface="Verdana" charset="0"/>
              </a:rPr>
              <a:t>basic research</a:t>
            </a:r>
          </a:p>
        </p:txBody>
      </p: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6372070" y="4292601"/>
            <a:ext cx="17810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Pure applied</a:t>
            </a:r>
          </a:p>
          <a:p>
            <a:r>
              <a:rPr lang="en-GB" sz="2000">
                <a:latin typeface="Verdana" charset="0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81698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63" grpId="0"/>
      <p:bldP spid="278564" grpId="0"/>
      <p:bldP spid="27856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4400" i="1">
                <a:latin typeface="Arial" charset="0"/>
              </a:rPr>
              <a:t>For example: STS</a:t>
            </a:r>
            <a:endParaRPr lang="en-US" sz="4400" i="1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b="1" i="1">
                <a:latin typeface="Arial" charset="0"/>
              </a:rPr>
              <a:t>Science, Technology and Society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interdisciplinary education and research 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bridging the </a:t>
            </a:r>
            <a:r>
              <a:rPr lang="ja-JP" altLang="sv-SE" b="1" i="1">
                <a:latin typeface="Arial" charset="0"/>
              </a:rPr>
              <a:t>”</a:t>
            </a:r>
            <a:r>
              <a:rPr lang="sv-SE" b="1" i="1">
                <a:latin typeface="Arial" charset="0"/>
              </a:rPr>
              <a:t>two cultures</a:t>
            </a:r>
            <a:r>
              <a:rPr lang="ja-JP" altLang="sv-SE" b="1" i="1">
                <a:latin typeface="Arial" charset="0"/>
              </a:rPr>
              <a:t>”</a:t>
            </a:r>
            <a:r>
              <a:rPr lang="sv-SE" b="1" i="1">
                <a:latin typeface="Arial" charset="0"/>
              </a:rPr>
              <a:t> gap</a:t>
            </a:r>
          </a:p>
          <a:p>
            <a:pPr lvl="1" eaLnBrk="1" hangingPunct="1"/>
            <a:endParaRPr lang="sv-SE" b="1" i="1">
              <a:latin typeface="Arial" charset="0"/>
            </a:endParaRPr>
          </a:p>
          <a:p>
            <a:pPr eaLnBrk="1" hangingPunct="1"/>
            <a:r>
              <a:rPr lang="sv-SE" b="1" i="1">
                <a:latin typeface="Arial" charset="0"/>
              </a:rPr>
              <a:t>Science and Technology Studies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transdisciplinary and heterogeneous field 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related to growth of EU research programs</a:t>
            </a:r>
          </a:p>
          <a:p>
            <a:pPr lvl="1" eaLnBrk="1" hangingPunct="1">
              <a:buFontTx/>
              <a:buNone/>
            </a:pPr>
            <a:endParaRPr lang="en-US" b="1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83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v-SE" i="1">
                <a:latin typeface="Arial" charset="0"/>
              </a:rPr>
              <a:t>Science, Technology and Society</a:t>
            </a:r>
            <a:endParaRPr lang="en-US" i="1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26413" cy="4090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Collaboration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finalization, science dynamics 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technology assessment, science shops</a:t>
            </a:r>
            <a:endParaRPr lang="en-US" sz="2800" b="1" i="1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sv-SE" sz="2800" b="1" i="1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3200" b="1" i="1">
                <a:latin typeface="Arial" charset="0"/>
              </a:rPr>
              <a:t>Cooperation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European Association for the Study of Science and Technology (EASST)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800" b="1" i="1">
                <a:latin typeface="Arial" charset="0"/>
              </a:rPr>
              <a:t>educational exchanges and PhD networks </a:t>
            </a:r>
          </a:p>
        </p:txBody>
      </p:sp>
    </p:spTree>
    <p:extLst>
      <p:ext uri="{BB962C8B-B14F-4D97-AF65-F5344CB8AC3E}">
        <p14:creationId xmlns:p14="http://schemas.microsoft.com/office/powerpoint/2010/main" val="439763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v-SE" i="1">
                <a:latin typeface="Arial" charset="0"/>
              </a:rPr>
              <a:t>Science and Technology Studies</a:t>
            </a:r>
            <a:endParaRPr lang="en-US" i="1"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62200"/>
            <a:ext cx="8459787" cy="4306888"/>
          </a:xfrm>
        </p:spPr>
        <p:txBody>
          <a:bodyPr/>
          <a:lstStyle/>
          <a:p>
            <a:pPr eaLnBrk="1" hangingPunct="1"/>
            <a:r>
              <a:rPr lang="sv-SE" b="1" i="1">
                <a:latin typeface="Arial" charset="0"/>
              </a:rPr>
              <a:t>Nondisciplinarity, or niche-seeking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social construction of technology (SCOT)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actor-network theory, technology foresight</a:t>
            </a:r>
          </a:p>
          <a:p>
            <a:pPr lvl="1" eaLnBrk="1" hangingPunct="1">
              <a:buFontTx/>
              <a:buNone/>
            </a:pPr>
            <a:endParaRPr lang="sv-SE" sz="2800" b="1" i="1">
              <a:latin typeface="Arial" charset="0"/>
            </a:endParaRPr>
          </a:p>
          <a:p>
            <a:pPr eaLnBrk="1" hangingPunct="1"/>
            <a:r>
              <a:rPr lang="sv-SE" b="1" i="1">
                <a:latin typeface="Arial" charset="0"/>
              </a:rPr>
              <a:t>Subdisciplinarity, or sectorial specialization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science and technology policy</a:t>
            </a:r>
          </a:p>
          <a:p>
            <a:pPr lvl="1" eaLnBrk="1" hangingPunct="1"/>
            <a:r>
              <a:rPr lang="sv-SE" b="1" i="1">
                <a:latin typeface="Arial" charset="0"/>
              </a:rPr>
              <a:t>innovation studies,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41260385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TURNS IN SCIENCE PROGRAMS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LAKATOS </a:t>
            </a:r>
            <a:r>
              <a:rPr lang="en-US" dirty="0" err="1" smtClean="0"/>
              <a:t>Imre</a:t>
            </a:r>
            <a:endParaRPr lang="en-US" dirty="0" smtClean="0"/>
          </a:p>
          <a:p>
            <a:r>
              <a:rPr lang="en-US" dirty="0" smtClean="0"/>
              <a:t>KUHN Thomas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2732908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The Methodology of Scientific Research Programmes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(Imre Lakatos. 1922-1974)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34036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31242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do scientists decide whether, or when, their theory is refuted?</a:t>
            </a:r>
          </a:p>
          <a:p>
            <a:pPr>
              <a:spcBef>
                <a:spcPct val="50000"/>
              </a:spcBef>
            </a:pPr>
            <a:r>
              <a:rPr lang="en-US"/>
              <a:t>How do we explain why scientists persist in working on theories in the face of counter-examples?</a:t>
            </a:r>
          </a:p>
        </p:txBody>
      </p:sp>
    </p:spTree>
    <p:extLst>
      <p:ext uri="{BB962C8B-B14F-4D97-AF65-F5344CB8AC3E}">
        <p14:creationId xmlns:p14="http://schemas.microsoft.com/office/powerpoint/2010/main" val="4287876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Lakatos:</a:t>
            </a:r>
            <a:r>
              <a:rPr lang="en-US" b="1">
                <a:solidFill>
                  <a:srgbClr val="000000"/>
                </a:solidFill>
                <a:latin typeface="Times New Roman" charset="0"/>
              </a:rPr>
              <a:t> Scientific theories are not really falsifiable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. They are 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research programmes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that consist of: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a 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hard core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of fundamental principles that contain what the theory really says about the world, and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a 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protective belt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of 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auxiliary hypotheses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that explain how the fundamental principles apply to particular cases, and how</a:t>
            </a: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to deal with apparent discrepancies. These include 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ceteris paribus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 (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“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other things being equal</a:t>
            </a:r>
            <a:r>
              <a:rPr lang="ja-JP" altLang="en-US">
                <a:solidFill>
                  <a:srgbClr val="000000"/>
                </a:solidFill>
                <a:latin typeface="Arial"/>
              </a:rPr>
              <a:t>”</a:t>
            </a:r>
            <a:r>
              <a:rPr lang="en-US">
                <a:solidFill>
                  <a:srgbClr val="000000"/>
                </a:solidFill>
                <a:latin typeface="Times New Roman" charset="0"/>
              </a:rPr>
              <a:t>) clauses that accommodate</a:t>
            </a: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problematic cases. </a:t>
            </a:r>
          </a:p>
          <a:p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r>
              <a:rPr lang="en-US">
                <a:solidFill>
                  <a:srgbClr val="000000"/>
                </a:solidFill>
                <a:latin typeface="Times New Roman" charset="0"/>
              </a:rPr>
              <a:t>Contrary to Popper, </a:t>
            </a:r>
            <a:r>
              <a:rPr lang="en-US" b="1" i="1">
                <a:solidFill>
                  <a:srgbClr val="000000"/>
                </a:solidFill>
                <a:latin typeface="Times New Roman" charset="0"/>
              </a:rPr>
              <a:t>even good theories have </a:t>
            </a:r>
            <a:r>
              <a:rPr lang="ja-JP" altLang="en-US" b="1" i="1">
                <a:solidFill>
                  <a:srgbClr val="000000"/>
                </a:solidFill>
                <a:latin typeface="Arial"/>
              </a:rPr>
              <a:t>“</a:t>
            </a:r>
            <a:r>
              <a:rPr lang="en-US" b="1" i="1">
                <a:solidFill>
                  <a:srgbClr val="000000"/>
                </a:solidFill>
                <a:latin typeface="Times New Roman" charset="0"/>
              </a:rPr>
              <a:t>defense-mechanisms.</a:t>
            </a:r>
            <a:r>
              <a:rPr lang="ja-JP" altLang="en-US" b="1" i="1">
                <a:solidFill>
                  <a:srgbClr val="000000"/>
                </a:solidFill>
                <a:latin typeface="Arial"/>
              </a:rPr>
              <a:t>”</a:t>
            </a:r>
            <a:endParaRPr lang="en-US" b="1" i="1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401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0772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Lakatos: The fundamental difference is between </a:t>
            </a:r>
            <a:r>
              <a:rPr lang="en-US" b="1"/>
              <a:t>progressive </a:t>
            </a:r>
            <a:r>
              <a:rPr lang="en-US"/>
              <a:t>and </a:t>
            </a:r>
            <a:r>
              <a:rPr lang="en-US" b="1"/>
              <a:t>degenerating</a:t>
            </a:r>
            <a:r>
              <a:rPr lang="en-US"/>
              <a:t> research programmes.</a:t>
            </a:r>
          </a:p>
          <a:p>
            <a:pPr>
              <a:spcBef>
                <a:spcPct val="50000"/>
              </a:spcBef>
            </a:pPr>
            <a:r>
              <a:rPr lang="en-US"/>
              <a:t>Progressive research programmes lead to novel predictions, new problems, and new solutions.</a:t>
            </a:r>
          </a:p>
          <a:p>
            <a:pPr>
              <a:spcBef>
                <a:spcPct val="50000"/>
              </a:spcBef>
            </a:pPr>
            <a:r>
              <a:rPr lang="en-US"/>
              <a:t>Degenerating programmes spend their time trying to adjust after the fact to new information, and to protect themselves from refutation by constant adjustment.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pseudo-sciences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are really degenerating programmes whose practitioners are mainly devoted to defending the programme against contrary evidence. The progressive programmes view contrary evidence as a challenge that will broaden and deepen the theory.</a:t>
            </a:r>
          </a:p>
        </p:txBody>
      </p:sp>
    </p:spTree>
    <p:extLst>
      <p:ext uri="{BB962C8B-B14F-4D97-AF65-F5344CB8AC3E}">
        <p14:creationId xmlns:p14="http://schemas.microsoft.com/office/powerpoint/2010/main" val="3988511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2296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Thomas Kuhn on Scientific Revolutions</a:t>
            </a:r>
          </a:p>
          <a:p>
            <a:r>
              <a:rPr lang="en-US">
                <a:latin typeface="Times New Roman" charset="0"/>
              </a:rPr>
              <a:t>(cf. The Structure of Scientific Revolutions, 1962.)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Paradigm: Kuhn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s idea that a scientific theory is not just a set of theoretical principles. It is an entire world-view, consisting of:</a:t>
            </a:r>
          </a:p>
          <a:p>
            <a:r>
              <a:rPr lang="en-US">
                <a:latin typeface="Times New Roman" charset="0"/>
              </a:rPr>
              <a:t>--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Metaphysical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 views about the nature of the world and the things in it;</a:t>
            </a:r>
          </a:p>
          <a:p>
            <a:r>
              <a:rPr lang="en-US">
                <a:latin typeface="Times New Roman" charset="0"/>
              </a:rPr>
              <a:t>--methodological rules about correct scientific practice;</a:t>
            </a:r>
          </a:p>
          <a:p>
            <a:r>
              <a:rPr lang="en-US">
                <a:latin typeface="Times New Roman" charset="0"/>
              </a:rPr>
              <a:t>--a conception of what constitutes a legitimate scientific question and what doesn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</a:t>
            </a:r>
          </a:p>
          <a:p>
            <a:r>
              <a:rPr lang="en-US">
                <a:latin typeface="Times New Roman" charset="0"/>
              </a:rPr>
              <a:t>--a conception of what constitutes a scientific fact;</a:t>
            </a:r>
          </a:p>
          <a:p>
            <a:r>
              <a:rPr lang="en-US">
                <a:latin typeface="Times New Roman" charset="0"/>
              </a:rPr>
              <a:t>--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paradigm exemplars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 of the right kind of problem to solve and the right way to solve it.</a:t>
            </a:r>
          </a:p>
          <a:p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826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1534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A paradigm, therefore, determines not only a set of beliefs about the world.  </a:t>
            </a:r>
          </a:p>
          <a:p>
            <a:r>
              <a:rPr lang="en-US">
                <a:latin typeface="Times New Roman" charset="0"/>
              </a:rPr>
              <a:t>It also defines what counts as good science, and even determines what counts as a scientific fact.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It is a conceptual framework that determines how the world looks to those who have accepted it.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It defines not only the scientific outlook for practitioners of a particular science, but also the scientific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form of life.</a:t>
            </a:r>
            <a:r>
              <a:rPr lang="ja-JP" altLang="en-US">
                <a:latin typeface="Arial"/>
              </a:rPr>
              <a:t>”</a:t>
            </a:r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77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There are two aspects to the history of any science:</a:t>
            </a:r>
          </a:p>
          <a:p>
            <a:endParaRPr lang="en-US" i="1">
              <a:latin typeface="Times New Roman" charset="0"/>
            </a:endParaRPr>
          </a:p>
          <a:p>
            <a:r>
              <a:rPr lang="en-US" i="1">
                <a:latin typeface="Times New Roman" charset="0"/>
              </a:rPr>
              <a:t>Normal science</a:t>
            </a:r>
            <a:r>
              <a:rPr lang="en-US">
                <a:latin typeface="Times New Roman" charset="0"/>
              </a:rPr>
              <a:t>: science pursued within the constraints of a particular paradigm, without questioning its principles. The characteristic activity is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puzzle solving,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 i.e. answering questions set by the paradigm using the methods sanctioned by it.</a:t>
            </a:r>
          </a:p>
          <a:p>
            <a:endParaRPr lang="en-US">
              <a:latin typeface="Times New Roman" charset="0"/>
            </a:endParaRPr>
          </a:p>
          <a:p>
            <a:r>
              <a:rPr lang="en-US" i="1">
                <a:latin typeface="Times New Roman" charset="0"/>
              </a:rPr>
              <a:t>Revolutionary science</a:t>
            </a:r>
            <a:r>
              <a:rPr lang="en-US">
                <a:latin typeface="Times New Roman" charset="0"/>
              </a:rPr>
              <a:t>: a time of decreasing confidence in the existing paradigm (because of the accumulation of unsolved puzzles), and conflict with alternative paradigms.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This is like a political crisis, with uncertainty, and conflict among many views, until a new order becomes established and a single paradigm takes a position of authority.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GB">
                <a:latin typeface="Arial" charset="0"/>
              </a:rPr>
              <a:t>Donald E. Stokes </a:t>
            </a:r>
            <a:r>
              <a:rPr lang="en-GB" sz="3200">
                <a:latin typeface="Arial" charset="0"/>
              </a:rPr>
              <a:t> </a:t>
            </a:r>
            <a:r>
              <a:rPr lang="en-GB" sz="3200" b="0" u="sng">
                <a:latin typeface="Arial" charset="0"/>
              </a:rPr>
              <a:t>Pasteur Quadrant</a:t>
            </a:r>
          </a:p>
        </p:txBody>
      </p:sp>
      <p:graphicFrame>
        <p:nvGraphicFramePr>
          <p:cNvPr id="280617" name="Group 41"/>
          <p:cNvGraphicFramePr>
            <a:graphicFrameLocks noGrp="1"/>
          </p:cNvGraphicFramePr>
          <p:nvPr>
            <p:ph idx="1"/>
          </p:nvPr>
        </p:nvGraphicFramePr>
        <p:xfrm>
          <a:off x="467608" y="1916113"/>
          <a:ext cx="8507819" cy="4537076"/>
        </p:xfrm>
        <a:graphic>
          <a:graphicData uri="http://schemas.openxmlformats.org/drawingml/2006/table">
            <a:tbl>
              <a:tblPr/>
              <a:tblGrid>
                <a:gridCol w="2170930"/>
                <a:gridCol w="576081"/>
                <a:gridCol w="2880404"/>
                <a:gridCol w="2880404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Considerations of use?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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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Quest for fundamental understanding?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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2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  <a:sym typeface="Wingdings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GB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  <a:sym typeface="Wingdings" charset="0"/>
                        </a:rPr>
                        <a:t></a:t>
                      </a: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33" marR="84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0610" name="Picture 34" descr="Niels Bo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030" y="3213100"/>
            <a:ext cx="88977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0611" name="Picture 35" descr="pasteu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832" y="3140075"/>
            <a:ext cx="88977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0612" name="Picture 36" descr="edportfab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39" y="4940301"/>
            <a:ext cx="93521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5" name="Text Box 37"/>
          <p:cNvSpPr txBox="1">
            <a:spLocks noChangeArrowheads="1"/>
          </p:cNvSpPr>
          <p:nvPr/>
        </p:nvSpPr>
        <p:spPr bwMode="auto">
          <a:xfrm>
            <a:off x="467609" y="6508750"/>
            <a:ext cx="40295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400">
                <a:latin typeface="Times" charset="0"/>
              </a:rPr>
              <a:t>Source: Donald E. Stokes, </a:t>
            </a:r>
            <a:r>
              <a:rPr lang="en-GB" sz="1400" i="1">
                <a:latin typeface="Times" charset="0"/>
              </a:rPr>
              <a:t>Pasteur</a:t>
            </a:r>
            <a:r>
              <a:rPr lang="ja-JP" altLang="en-GB" sz="1400" i="1">
                <a:latin typeface="Times" charset="0"/>
              </a:rPr>
              <a:t>’</a:t>
            </a:r>
            <a:r>
              <a:rPr lang="en-GB" sz="1400" i="1">
                <a:latin typeface="Times" charset="0"/>
              </a:rPr>
              <a:t>s Quadrant</a:t>
            </a:r>
            <a:r>
              <a:rPr lang="en-GB" sz="1400">
                <a:latin typeface="Times" charset="0"/>
              </a:rPr>
              <a:t>, p. 73</a:t>
            </a:r>
          </a:p>
        </p:txBody>
      </p:sp>
      <p:sp>
        <p:nvSpPr>
          <p:cNvPr id="280614" name="Text Box 38"/>
          <p:cNvSpPr txBox="1">
            <a:spLocks noChangeArrowheads="1"/>
          </p:cNvSpPr>
          <p:nvPr/>
        </p:nvSpPr>
        <p:spPr bwMode="auto">
          <a:xfrm>
            <a:off x="3348012" y="3375026"/>
            <a:ext cx="803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Niels</a:t>
            </a:r>
          </a:p>
          <a:p>
            <a:r>
              <a:rPr lang="en-GB" sz="2000">
                <a:latin typeface="Verdana" charset="0"/>
              </a:rPr>
              <a:t>Bohr</a:t>
            </a:r>
          </a:p>
        </p:txBody>
      </p:sp>
      <p:sp>
        <p:nvSpPr>
          <p:cNvPr id="280615" name="Text Box 39"/>
          <p:cNvSpPr txBox="1">
            <a:spLocks noChangeArrowheads="1"/>
          </p:cNvSpPr>
          <p:nvPr/>
        </p:nvSpPr>
        <p:spPr bwMode="auto">
          <a:xfrm>
            <a:off x="6156589" y="3303588"/>
            <a:ext cx="11464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Louis </a:t>
            </a:r>
          </a:p>
          <a:p>
            <a:r>
              <a:rPr lang="en-GB" sz="2000">
                <a:latin typeface="Verdana" charset="0"/>
              </a:rPr>
              <a:t>Pasteur</a:t>
            </a:r>
          </a:p>
        </p:txBody>
      </p:sp>
      <p:sp>
        <p:nvSpPr>
          <p:cNvPr id="280616" name="Text Box 40"/>
          <p:cNvSpPr txBox="1">
            <a:spLocks noChangeArrowheads="1"/>
          </p:cNvSpPr>
          <p:nvPr/>
        </p:nvSpPr>
        <p:spPr bwMode="auto">
          <a:xfrm>
            <a:off x="6156589" y="4887914"/>
            <a:ext cx="11978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2000">
                <a:latin typeface="Verdana" charset="0"/>
              </a:rPr>
              <a:t>Thomas</a:t>
            </a:r>
          </a:p>
          <a:p>
            <a:r>
              <a:rPr lang="en-GB" sz="2000">
                <a:latin typeface="Verdana" charset="0"/>
              </a:rPr>
              <a:t>Edison</a:t>
            </a:r>
          </a:p>
        </p:txBody>
      </p:sp>
    </p:spTree>
    <p:extLst>
      <p:ext uri="{BB962C8B-B14F-4D97-AF65-F5344CB8AC3E}">
        <p14:creationId xmlns:p14="http://schemas.microsoft.com/office/powerpoint/2010/main" val="34465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8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8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14" grpId="0"/>
      <p:bldP spid="280615" grpId="0"/>
      <p:bldP spid="28061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772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Some philosophical claims arising from Kuhn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s view: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The conflict among paradigms can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be settled on any rational methodological grounds, because each paradigm contains its own view of rational scientific methodology.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The conflict can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be resolved by an appeal to the facts, since each paradigm contains a view of what counts as a fact, and will determine how its adherents view the facts.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Different paradigms are in fact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incommensurable,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 not comparable by any neutral standard. Adherents of different paradigms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live in different worlds,</a:t>
            </a:r>
            <a:r>
              <a:rPr lang="ja-JP" altLang="en-US">
                <a:latin typeface="Arial"/>
              </a:rPr>
              <a:t>”</a:t>
            </a:r>
            <a:r>
              <a:rPr lang="en-US">
                <a:latin typeface="Times New Roman" charset="0"/>
              </a:rPr>
              <a:t> and speak different languages that are not inter-translatable. A change of paradigm involves changes in the meanings of basic theoretical terms.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002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76962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The replacement of one paradigm by another can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be viewed as progressive on any objective grounds.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Since adherents of different paradigms define the questions differently, and accept different standards for a good answer, the conflict between them has no neutral resolution.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A scientific revolution has to be regarded as a social and psychological phenomenon rather than as a purely intellectual one. For an individual scientist, the change in point of view is more like a religious conversion than a rational process of comparing theories against the facts.</a:t>
            </a:r>
          </a:p>
          <a:p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648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Some historical claims arising from Kuhn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s view: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Scientists with different theoretical viewpoints generally fail to understand one another.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Competing paradigms appeal to different and conflicting sets of facts, and proceed by conflicting methods.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The arguments made in favor of one theory cannot be fully understood by, or persuasive for , adherents of the other.</a:t>
            </a: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New paradigms introduce new theoretical terms, or change the meanings of old ones, in ways that are incomprehensible to anyone who doesn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already accept the new theory.</a:t>
            </a:r>
          </a:p>
          <a:p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75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2296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charset="0"/>
              </a:rPr>
              <a:t>A new paradigm doesn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explain more than its predecessor. Even if it can explain things that the old theory couldn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t, it will typically fail to explain many things that the old theory could explain. (This has been called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Times New Roman" charset="0"/>
              </a:rPr>
              <a:t>Kuhn loss.</a:t>
            </a:r>
            <a:r>
              <a:rPr lang="ja-JP" altLang="en-US">
                <a:latin typeface="Arial"/>
              </a:rPr>
              <a:t>”</a:t>
            </a:r>
            <a:endParaRPr lang="en-US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The history of science is not cumulative: new theories can</a:t>
            </a:r>
            <a:r>
              <a:rPr lang="ja-JP" altLang="en-US">
                <a:latin typeface="Arial"/>
              </a:rPr>
              <a:t>’</a:t>
            </a:r>
            <a:r>
              <a:rPr lang="en-US">
                <a:latin typeface="Times New Roman" charset="0"/>
              </a:rPr>
              <a:t>t incorporate the successes of older ones, because they have a completely different view of what counts as success. The new theory redefines the old theory in its own terms.</a:t>
            </a:r>
          </a:p>
        </p:txBody>
      </p:sp>
    </p:spTree>
    <p:extLst>
      <p:ext uri="{BB962C8B-B14F-4D97-AF65-F5344CB8AC3E}">
        <p14:creationId xmlns:p14="http://schemas.microsoft.com/office/powerpoint/2010/main" val="35030257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0010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Kuhn</a:t>
            </a:r>
            <a:r>
              <a:rPr lang="ja-JP" altLang="en-US" b="1">
                <a:latin typeface="Arial"/>
              </a:rPr>
              <a:t>’</a:t>
            </a:r>
            <a:r>
              <a:rPr lang="en-US" b="1"/>
              <a:t>s list of  </a:t>
            </a:r>
            <a:r>
              <a:rPr lang="ja-JP" altLang="en-US" b="1">
                <a:latin typeface="Arial"/>
              </a:rPr>
              <a:t>“</a:t>
            </a:r>
            <a:r>
              <a:rPr lang="en-US" b="1"/>
              <a:t>values</a:t>
            </a:r>
            <a:r>
              <a:rPr lang="ja-JP" altLang="en-US" b="1">
                <a:latin typeface="Arial"/>
              </a:rPr>
              <a:t>”</a:t>
            </a:r>
            <a:r>
              <a:rPr lang="en-US" b="1"/>
              <a:t> for judging scientific theories: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 i="1"/>
              <a:t>Accuracy</a:t>
            </a:r>
            <a:r>
              <a:rPr lang="en-US"/>
              <a:t>: degree of agreement with the available empirical data</a:t>
            </a:r>
          </a:p>
          <a:p>
            <a:pPr>
              <a:spcBef>
                <a:spcPct val="50000"/>
              </a:spcBef>
            </a:pPr>
            <a:r>
              <a:rPr lang="en-US" b="1" i="1"/>
              <a:t>Consistency</a:t>
            </a:r>
            <a:r>
              <a:rPr lang="en-US"/>
              <a:t>: freedom from logical contradictions</a:t>
            </a:r>
          </a:p>
          <a:p>
            <a:pPr>
              <a:spcBef>
                <a:spcPct val="50000"/>
              </a:spcBef>
            </a:pPr>
            <a:r>
              <a:rPr lang="en-US" b="1" i="1"/>
              <a:t>Simplicity</a:t>
            </a:r>
            <a:r>
              <a:rPr lang="en-US"/>
              <a:t>: lack of unnecessary complication;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unity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 i="1"/>
              <a:t>Scope</a:t>
            </a:r>
            <a:r>
              <a:rPr lang="en-US"/>
              <a:t>: Range of phenomena that fall within the theory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grasp</a:t>
            </a:r>
          </a:p>
          <a:p>
            <a:pPr>
              <a:spcBef>
                <a:spcPct val="50000"/>
              </a:spcBef>
            </a:pPr>
            <a:r>
              <a:rPr lang="en-US" b="1" i="1"/>
              <a:t>Fruitfulness</a:t>
            </a:r>
            <a:r>
              <a:rPr lang="en-US"/>
              <a:t>: Power to generate new principles, problems, solutions, predictions, etc.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Question:</a:t>
            </a:r>
            <a:r>
              <a:rPr lang="en-US"/>
              <a:t> Does agreement on these values imply agreement on their application, their relative importance, etc?</a:t>
            </a:r>
          </a:p>
        </p:txBody>
      </p:sp>
    </p:spTree>
    <p:extLst>
      <p:ext uri="{BB962C8B-B14F-4D97-AF65-F5344CB8AC3E}">
        <p14:creationId xmlns:p14="http://schemas.microsoft.com/office/powerpoint/2010/main" val="3994483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Goals and History of Science Education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of </a:t>
            </a:r>
            <a:r>
              <a:rPr lang="en-US" i="1"/>
              <a:t>Scientific Literacy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mix of concepts, history and philosophy that helps you understand the scientific issues of our time.</a:t>
            </a:r>
          </a:p>
          <a:p>
            <a:r>
              <a:rPr lang="en-US" sz="2800"/>
              <a:t>if you can understand scientific issues as described in magazines and newspapers, then you are scientifically literate.</a:t>
            </a:r>
          </a:p>
          <a:p>
            <a:r>
              <a:rPr lang="en-US" sz="2800"/>
              <a:t>the ability to acquire scientific knowledge, and to comprehend, apply, and evaluate that knowledge.</a:t>
            </a:r>
          </a:p>
        </p:txBody>
      </p:sp>
    </p:spTree>
    <p:extLst>
      <p:ext uri="{BB962C8B-B14F-4D97-AF65-F5344CB8AC3E}">
        <p14:creationId xmlns:p14="http://schemas.microsoft.com/office/powerpoint/2010/main" val="37499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Goals and History of Science Education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Historical Markers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0010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Seven historical markers are identified to help us understand the development of science education. These include: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Roots, Pre-1900-1930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Progressive Ed., 1930-1950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Golden Age, 1950-1977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Back-to-Basics, 1977-1983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Nation at Risk, 1983-1990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Reforms of the 1990s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New Millennium</a:t>
            </a:r>
            <a:endParaRPr lang="en-US" sz="3200"/>
          </a:p>
          <a:p>
            <a:pPr>
              <a:lnSpc>
                <a:spcPct val="90000"/>
              </a:lnSpc>
            </a:pPr>
            <a:r>
              <a:rPr lang="en-US" sz="2400"/>
              <a:t>Design a web showing the political, social and educational forces influencing one of the markers (see the Golden Age example on this and the next slide).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0113" y="10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Goals and History of Science Education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Golden Age Marker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066800"/>
            <a:ext cx="8890000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156450" y="762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Nano, bio, info sciences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GB" b="1" i="1">
                <a:latin typeface="Arial" charset="0"/>
              </a:rPr>
              <a:t>What do they have in common?</a:t>
            </a:r>
            <a:endParaRPr lang="en-GB" i="1">
              <a:latin typeface="Arial" charset="0"/>
            </a:endParaRP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Cognitively the science generated is not clearly distinguishable from the technology related to it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Function like conventional disciplines/specialisms – have own resources and evaluation criteria, and capacity to provide for reputation and career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By virtue of membership of non-academic producers, users and regulators, they provide social structures within which technological innovations are developed</a:t>
            </a:r>
          </a:p>
        </p:txBody>
      </p:sp>
    </p:spTree>
    <p:extLst>
      <p:ext uri="{BB962C8B-B14F-4D97-AF65-F5344CB8AC3E}">
        <p14:creationId xmlns:p14="http://schemas.microsoft.com/office/powerpoint/2010/main" val="244762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Arial" charset="0"/>
              </a:rPr>
              <a:t>University-industrial Relations -Historical </a:t>
            </a:r>
            <a:r>
              <a:rPr lang="en-GB" dirty="0">
                <a:latin typeface="Arial" charset="0"/>
              </a:rPr>
              <a:t>Trends</a:t>
            </a:r>
            <a:endParaRPr lang="en-US" dirty="0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&lt; 1945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See the development of the chemical industry in Germany 1860-1880 (for example G. M. Thurow, 1982 or </a:t>
            </a:r>
            <a:r>
              <a:rPr lang="en-US">
                <a:latin typeface="Arial" charset="0"/>
                <a:ea typeface="ＭＳ Ｐゴシック" charset="0"/>
              </a:rPr>
              <a:t>The British Journal for the History of Science, Vol. 25, No. 1, Organic Chemistry and High Technology, 1850-1950, Mar., 1992 </a:t>
            </a:r>
            <a:r>
              <a:rPr lang="en-GB">
                <a:latin typeface="Arial" charset="0"/>
                <a:ea typeface="ＭＳ Ｐゴシック" charset="0"/>
              </a:rPr>
              <a:t>);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Land grant colleges or MIT in the US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4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Historical trends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8730" y="2276475"/>
            <a:ext cx="8000634" cy="403225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i="1">
                <a:latin typeface="Arial" charset="0"/>
              </a:rPr>
              <a:t>1945/55-1980s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industry relied on universities mainly for supply of QSEs (e.g. for own R&amp;D labs) – exercised some influence on curricula in e.g. engineering, chemistry;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knowledge often flowed first through public sector labs before taken up by industrial labs;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Industrial funding continue to play a role, see the interaction between big private labs -e.g. Bell Labs- and university professors, but shadowed by large increase in public funding (Sputnik / Cold War);</a:t>
            </a:r>
          </a:p>
        </p:txBody>
      </p:sp>
    </p:spTree>
    <p:extLst>
      <p:ext uri="{BB962C8B-B14F-4D97-AF65-F5344CB8AC3E}">
        <p14:creationId xmlns:p14="http://schemas.microsoft.com/office/powerpoint/2010/main" val="380169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Historical trends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3200" i="1">
                <a:latin typeface="Arial" charset="0"/>
              </a:rPr>
              <a:t>1945/55-1980s </a:t>
            </a:r>
            <a:endParaRPr lang="en-GB">
              <a:latin typeface="Arial" charset="0"/>
            </a:endParaRP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industrial support for universities often took form of endowments and gifts (rather than specific </a:t>
            </a:r>
            <a:br>
              <a:rPr lang="en-GB">
                <a:latin typeface="Arial" charset="0"/>
                <a:ea typeface="ＭＳ Ｐゴシック" charset="0"/>
              </a:rPr>
            </a:br>
            <a:r>
              <a:rPr lang="en-GB">
                <a:latin typeface="Arial" charset="0"/>
                <a:ea typeface="ＭＳ Ｐゴシック" charset="0"/>
              </a:rPr>
              <a:t>project contracts) i.e. no </a:t>
            </a:r>
            <a:r>
              <a:rPr lang="ja-JP" altLang="en-GB">
                <a:latin typeface="Arial" charset="0"/>
                <a:ea typeface="ＭＳ Ｐゴシック" charset="0"/>
              </a:rPr>
              <a:t>‘</a:t>
            </a:r>
            <a:r>
              <a:rPr lang="en-GB">
                <a:latin typeface="Arial" charset="0"/>
                <a:ea typeface="ＭＳ Ｐゴシック" charset="0"/>
              </a:rPr>
              <a:t>strings</a:t>
            </a:r>
            <a:r>
              <a:rPr lang="ja-JP" altLang="en-GB">
                <a:latin typeface="Arial" charset="0"/>
                <a:ea typeface="ＭＳ Ｐゴシック" charset="0"/>
              </a:rPr>
              <a:t>’</a:t>
            </a:r>
            <a:r>
              <a:rPr lang="en-GB">
                <a:latin typeface="Arial" charset="0"/>
                <a:ea typeface="ＭＳ Ｐゴシック" charset="0"/>
              </a:rPr>
              <a:t> attached;</a:t>
            </a:r>
          </a:p>
          <a:p>
            <a:pPr lvl="1" eaLnBrk="1" hangingPunct="1"/>
            <a:r>
              <a:rPr lang="en-GB">
                <a:latin typeface="Arial" charset="0"/>
                <a:ea typeface="ＭＳ Ｐゴシック" charset="0"/>
              </a:rPr>
              <a:t>responsibility of university was to publish results </a:t>
            </a:r>
            <a:br>
              <a:rPr lang="en-GB">
                <a:latin typeface="Arial" charset="0"/>
                <a:ea typeface="ＭＳ Ｐゴシック" charset="0"/>
              </a:rPr>
            </a:br>
            <a:r>
              <a:rPr lang="en-GB">
                <a:latin typeface="Arial" charset="0"/>
                <a:ea typeface="ＭＳ Ｐゴシック" charset="0"/>
              </a:rPr>
              <a:t>of research so that available to all; </a:t>
            </a:r>
          </a:p>
        </p:txBody>
      </p:sp>
    </p:spTree>
    <p:extLst>
      <p:ext uri="{BB962C8B-B14F-4D97-AF65-F5344CB8AC3E}">
        <p14:creationId xmlns:p14="http://schemas.microsoft.com/office/powerpoint/2010/main" val="299903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2995</Words>
  <Application>Microsoft Macintosh PowerPoint</Application>
  <PresentationFormat>On-screen Show (4:3)</PresentationFormat>
  <Paragraphs>424</Paragraphs>
  <Slides>57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Office Theme</vt:lpstr>
      <vt:lpstr>Microsoft Word 97 - 2004 Document</vt:lpstr>
      <vt:lpstr>Microsoft Excel Sheet</vt:lpstr>
      <vt:lpstr>ACTUAL INTERPRETATIONS IN THE HISTORY AND SOCIOLOGY OF SCIENCE</vt:lpstr>
      <vt:lpstr>Transfer/ Pasteur Quadrant sciences </vt:lpstr>
      <vt:lpstr>Transfer Sciences</vt:lpstr>
      <vt:lpstr>Donald E. Stokes  Pasteur Quadrant</vt:lpstr>
      <vt:lpstr>Donald E. Stokes  Pasteur Quadrant</vt:lpstr>
      <vt:lpstr>Nano, bio, info sciences</vt:lpstr>
      <vt:lpstr>University-industrial Relations -Historical Trends</vt:lpstr>
      <vt:lpstr>Historical trends</vt:lpstr>
      <vt:lpstr>Historical trends</vt:lpstr>
      <vt:lpstr>Historical trends (1980s onward)</vt:lpstr>
      <vt:lpstr>Historical trends (continued)</vt:lpstr>
      <vt:lpstr>% of HERD financed by industry</vt:lpstr>
      <vt:lpstr>Share HERD financed by Business</vt:lpstr>
      <vt:lpstr>Research Income</vt:lpstr>
      <vt:lpstr>Governance systems</vt:lpstr>
      <vt:lpstr>PowerPoint Presentation</vt:lpstr>
      <vt:lpstr>Governance systems</vt:lpstr>
      <vt:lpstr>Governance of KT</vt:lpstr>
      <vt:lpstr>Governance of KT </vt:lpstr>
      <vt:lpstr>Changing Relations Between Science and Society</vt:lpstr>
      <vt:lpstr>The Risk Society Thesis (Beck)</vt:lpstr>
      <vt:lpstr>Post-normal science (Ravetz)</vt:lpstr>
      <vt:lpstr>Changing Modes of  Knowledge Production </vt:lpstr>
      <vt:lpstr>The Norms of Science (Merton)</vt:lpstr>
      <vt:lpstr>PowerPoint Presentation</vt:lpstr>
      <vt:lpstr>Critiques of Big Science in the 1960s</vt:lpstr>
      <vt:lpstr>PowerPoint Presentation</vt:lpstr>
      <vt:lpstr>PowerPoint Presentation</vt:lpstr>
      <vt:lpstr> Contending Cognitive Strategies</vt:lpstr>
      <vt:lpstr>PowerPoint Presentation</vt:lpstr>
      <vt:lpstr>Contextual Differences </vt:lpstr>
      <vt:lpstr>PowerPoint Presentation</vt:lpstr>
      <vt:lpstr>The Tendency to Hubris</vt:lpstr>
      <vt:lpstr>The Forces of Habit(us)</vt:lpstr>
      <vt:lpstr>The Discipline as Habit(us)</vt:lpstr>
      <vt:lpstr>PowerPoint Presentation</vt:lpstr>
      <vt:lpstr>Inter- or transdisciplinarity?</vt:lpstr>
      <vt:lpstr>Types of Interdisciplinarity</vt:lpstr>
      <vt:lpstr>Types of Transdisciplinarity</vt:lpstr>
      <vt:lpstr>For example: STS</vt:lpstr>
      <vt:lpstr>Science, Technology and Society</vt:lpstr>
      <vt:lpstr>Science and Technology Studies</vt:lpstr>
      <vt:lpstr>TURNS IN SCIENCE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Definitions of Scientific Literacy</vt:lpstr>
      <vt:lpstr>Historical Markers</vt:lpstr>
      <vt:lpstr>Golden Age Marker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 Tamas</dc:creator>
  <cp:lastModifiedBy>Pal Tamas</cp:lastModifiedBy>
  <cp:revision>11</cp:revision>
  <dcterms:created xsi:type="dcterms:W3CDTF">2015-12-05T11:38:36Z</dcterms:created>
  <dcterms:modified xsi:type="dcterms:W3CDTF">2015-12-07T08:16:57Z</dcterms:modified>
</cp:coreProperties>
</file>